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7" r:id="rId2"/>
    <p:sldMasterId id="2147483701" r:id="rId3"/>
  </p:sldMasterIdLst>
  <p:notesMasterIdLst>
    <p:notesMasterId r:id="rId32"/>
  </p:notesMasterIdLst>
  <p:handoutMasterIdLst>
    <p:handoutMasterId r:id="rId33"/>
  </p:handoutMasterIdLst>
  <p:sldIdLst>
    <p:sldId id="258" r:id="rId4"/>
    <p:sldId id="256" r:id="rId5"/>
    <p:sldId id="546" r:id="rId6"/>
    <p:sldId id="549" r:id="rId7"/>
    <p:sldId id="550" r:id="rId8"/>
    <p:sldId id="551" r:id="rId9"/>
    <p:sldId id="560" r:id="rId10"/>
    <p:sldId id="553" r:id="rId11"/>
    <p:sldId id="577" r:id="rId12"/>
    <p:sldId id="558" r:id="rId13"/>
    <p:sldId id="568" r:id="rId14"/>
    <p:sldId id="569" r:id="rId15"/>
    <p:sldId id="555" r:id="rId16"/>
    <p:sldId id="559" r:id="rId17"/>
    <p:sldId id="570" r:id="rId18"/>
    <p:sldId id="571" r:id="rId19"/>
    <p:sldId id="561" r:id="rId20"/>
    <p:sldId id="563" r:id="rId21"/>
    <p:sldId id="572" r:id="rId22"/>
    <p:sldId id="573" r:id="rId23"/>
    <p:sldId id="562" r:id="rId24"/>
    <p:sldId id="564" r:id="rId25"/>
    <p:sldId id="574" r:id="rId26"/>
    <p:sldId id="575" r:id="rId27"/>
    <p:sldId id="565" r:id="rId28"/>
    <p:sldId id="578" r:id="rId29"/>
    <p:sldId id="566" r:id="rId30"/>
    <p:sldId id="56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D47"/>
    <a:srgbClr val="885BA6"/>
    <a:srgbClr val="CD3463"/>
    <a:srgbClr val="005F71"/>
    <a:srgbClr val="00BCD3"/>
    <a:srgbClr val="D77CA0"/>
    <a:srgbClr val="FED692"/>
    <a:srgbClr val="FFE3B6"/>
    <a:srgbClr val="9B74B3"/>
    <a:srgbClr val="5095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72AC2-0EB8-44E2-B2F7-92BCF07810C1}" v="7" dt="2023-08-04T15:33:05.074"/>
    <p1510:client id="{895B2178-2F75-4280-BE16-DF304162D414}" v="216" dt="2023-07-18T21:45:55.346"/>
    <p1510:client id="{B716E576-2100-4517-9C7D-0DCC2A45B45E}" v="8" dt="2023-07-18T21:47:35.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8" autoAdjust="0"/>
    <p:restoredTop sz="94660"/>
  </p:normalViewPr>
  <p:slideViewPr>
    <p:cSldViewPr snapToGrid="0">
      <p:cViewPr varScale="1">
        <p:scale>
          <a:sx n="67" d="100"/>
          <a:sy n="67" d="100"/>
        </p:scale>
        <p:origin x="504" y="44"/>
      </p:cViewPr>
      <p:guideLst/>
    </p:cSldViewPr>
  </p:slideViewPr>
  <p:notesTextViewPr>
    <p:cViewPr>
      <p:scale>
        <a:sx n="1" d="1"/>
        <a:sy n="1" d="1"/>
      </p:scale>
      <p:origin x="0" y="0"/>
    </p:cViewPr>
  </p:notesTextViewPr>
  <p:sorterViewPr>
    <p:cViewPr>
      <p:scale>
        <a:sx n="100" d="100"/>
        <a:sy n="100" d="100"/>
      </p:scale>
      <p:origin x="0" y="-1867"/>
    </p:cViewPr>
  </p:sorterViewPr>
  <p:notesViewPr>
    <p:cSldViewPr snapToGrid="0">
      <p:cViewPr varScale="1">
        <p:scale>
          <a:sx n="62" d="100"/>
          <a:sy n="62" d="100"/>
        </p:scale>
        <p:origin x="2299"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Radavich" clId="Web-{B716E576-2100-4517-9C7D-0DCC2A45B45E}"/>
    <pc:docChg chg="modSld">
      <pc:chgData name="Megan Radavich" userId="" providerId="" clId="Web-{B716E576-2100-4517-9C7D-0DCC2A45B45E}" dt="2023-07-18T21:47:35.482" v="2" actId="20577"/>
      <pc:docMkLst>
        <pc:docMk/>
      </pc:docMkLst>
      <pc:sldChg chg="modSp">
        <pc:chgData name="Megan Radavich" userId="" providerId="" clId="Web-{B716E576-2100-4517-9C7D-0DCC2A45B45E}" dt="2023-07-18T21:47:35.482" v="2" actId="20577"/>
        <pc:sldMkLst>
          <pc:docMk/>
          <pc:sldMk cId="1778056772" sldId="564"/>
        </pc:sldMkLst>
        <pc:spChg chg="mod">
          <ac:chgData name="Megan Radavich" userId="" providerId="" clId="Web-{B716E576-2100-4517-9C7D-0DCC2A45B45E}" dt="2023-07-18T21:47:35.482" v="2" actId="20577"/>
          <ac:spMkLst>
            <pc:docMk/>
            <pc:sldMk cId="1778056772" sldId="564"/>
            <ac:spMk id="18" creationId="{54AEF9C7-DD54-2A3A-B24B-2D4881E9A6C8}"/>
          </ac:spMkLst>
        </pc:spChg>
      </pc:sldChg>
    </pc:docChg>
  </pc:docChgLst>
  <pc:docChgLst>
    <pc:chgData name="Megan Radavich" clId="Web-{08972AC2-0EB8-44E2-B2F7-92BCF07810C1}"/>
    <pc:docChg chg="sldOrd">
      <pc:chgData name="Megan Radavich" userId="" providerId="" clId="Web-{08972AC2-0EB8-44E2-B2F7-92BCF07810C1}" dt="2023-08-04T15:33:05.074" v="6"/>
      <pc:docMkLst>
        <pc:docMk/>
      </pc:docMkLst>
      <pc:sldChg chg="ord">
        <pc:chgData name="Megan Radavich" userId="" providerId="" clId="Web-{08972AC2-0EB8-44E2-B2F7-92BCF07810C1}" dt="2023-08-04T15:32:57.183" v="4"/>
        <pc:sldMkLst>
          <pc:docMk/>
          <pc:sldMk cId="0" sldId="577"/>
        </pc:sldMkLst>
      </pc:sldChg>
      <pc:sldChg chg="ord">
        <pc:chgData name="Megan Radavich" userId="" providerId="" clId="Web-{08972AC2-0EB8-44E2-B2F7-92BCF07810C1}" dt="2023-08-04T15:33:05.074" v="6"/>
        <pc:sldMkLst>
          <pc:docMk/>
          <pc:sldMk cId="4033662019" sldId="578"/>
        </pc:sldMkLst>
      </pc:sldChg>
    </pc:docChg>
  </pc:docChgLst>
  <pc:docChgLst>
    <pc:chgData name="Megan Radavich" userId="dyDIYR4d+XkV5YTGqvAIyaJ8QRXMQhC2+p5glWNGbpA=" providerId="None" clId="Web-{895B2178-2F75-4280-BE16-DF304162D414}"/>
    <pc:docChg chg="modSld">
      <pc:chgData name="Megan Radavich" userId="dyDIYR4d+XkV5YTGqvAIyaJ8QRXMQhC2+p5glWNGbpA=" providerId="None" clId="Web-{895B2178-2F75-4280-BE16-DF304162D414}" dt="2023-07-18T21:45:55.112" v="110" actId="20577"/>
      <pc:docMkLst>
        <pc:docMk/>
      </pc:docMkLst>
      <pc:sldChg chg="addSp modSp">
        <pc:chgData name="Megan Radavich" userId="dyDIYR4d+XkV5YTGqvAIyaJ8QRXMQhC2+p5glWNGbpA=" providerId="None" clId="Web-{895B2178-2F75-4280-BE16-DF304162D414}" dt="2023-07-18T21:45:55.112" v="110" actId="20577"/>
        <pc:sldMkLst>
          <pc:docMk/>
          <pc:sldMk cId="1778056772" sldId="564"/>
        </pc:sldMkLst>
        <pc:spChg chg="add mod">
          <ac:chgData name="Megan Radavich" userId="dyDIYR4d+XkV5YTGqvAIyaJ8QRXMQhC2+p5glWNGbpA=" providerId="None" clId="Web-{895B2178-2F75-4280-BE16-DF304162D414}" dt="2023-07-18T21:45:23.533" v="100" actId="20577"/>
          <ac:spMkLst>
            <pc:docMk/>
            <pc:sldMk cId="1778056772" sldId="564"/>
            <ac:spMk id="2" creationId="{2C54148F-C922-E2D2-70AE-D1431EC4E0BB}"/>
          </ac:spMkLst>
        </pc:spChg>
        <pc:spChg chg="mod">
          <ac:chgData name="Megan Radavich" userId="dyDIYR4d+XkV5YTGqvAIyaJ8QRXMQhC2+p5glWNGbpA=" providerId="None" clId="Web-{895B2178-2F75-4280-BE16-DF304162D414}" dt="2023-07-18T21:45:55.112" v="110" actId="20577"/>
          <ac:spMkLst>
            <pc:docMk/>
            <pc:sldMk cId="1778056772" sldId="564"/>
            <ac:spMk id="12" creationId="{F655D92C-37A1-D58B-712D-450AEE88E30F}"/>
          </ac:spMkLst>
        </pc:spChg>
        <pc:spChg chg="mod">
          <ac:chgData name="Megan Radavich" userId="dyDIYR4d+XkV5YTGqvAIyaJ8QRXMQhC2+p5glWNGbpA=" providerId="None" clId="Web-{895B2178-2F75-4280-BE16-DF304162D414}" dt="2023-07-18T21:45:39.049" v="105" actId="20577"/>
          <ac:spMkLst>
            <pc:docMk/>
            <pc:sldMk cId="1778056772" sldId="564"/>
            <ac:spMk id="14" creationId="{233C9DED-463E-3C18-1E10-701A35097FC8}"/>
          </ac:spMkLst>
        </pc:spChg>
        <pc:spChg chg="mod">
          <ac:chgData name="Megan Radavich" userId="dyDIYR4d+XkV5YTGqvAIyaJ8QRXMQhC2+p5glWNGbpA=" providerId="None" clId="Web-{895B2178-2F75-4280-BE16-DF304162D414}" dt="2023-07-18T21:45:33.908" v="103" actId="20577"/>
          <ac:spMkLst>
            <pc:docMk/>
            <pc:sldMk cId="1778056772" sldId="564"/>
            <ac:spMk id="16" creationId="{8E97496F-BEE0-6BBA-A214-45A88F89D230}"/>
          </ac:spMkLst>
        </pc:spChg>
        <pc:spChg chg="mod">
          <ac:chgData name="Megan Radavich" userId="dyDIYR4d+XkV5YTGqvAIyaJ8QRXMQhC2+p5glWNGbpA=" providerId="None" clId="Web-{895B2178-2F75-4280-BE16-DF304162D414}" dt="2023-07-18T21:41:33.965" v="23" actId="20577"/>
          <ac:spMkLst>
            <pc:docMk/>
            <pc:sldMk cId="1778056772" sldId="564"/>
            <ac:spMk id="18" creationId="{54AEF9C7-DD54-2A3A-B24B-2D4881E9A6C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728B5D-94AB-E38A-8D91-2F6D11B9FF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37873F-6911-FA71-5797-025C6E495F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4AAB09-724E-4A3B-80BA-703F6644D160}" type="datetimeFigureOut">
              <a:rPr lang="en-US" smtClean="0"/>
              <a:t>8/8/2023</a:t>
            </a:fld>
            <a:endParaRPr lang="en-US"/>
          </a:p>
        </p:txBody>
      </p:sp>
      <p:sp>
        <p:nvSpPr>
          <p:cNvPr id="4" name="Footer Placeholder 3">
            <a:extLst>
              <a:ext uri="{FF2B5EF4-FFF2-40B4-BE49-F238E27FC236}">
                <a16:creationId xmlns:a16="http://schemas.microsoft.com/office/drawing/2014/main" id="{E4E4DAED-2982-0C2B-20B1-E5AEC1DBD8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F80F94-043D-1010-53F5-669481BA36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E6C1E4-4CFA-4993-B9B4-4656E9F8F686}" type="slidenum">
              <a:rPr lang="en-US" smtClean="0"/>
              <a:t>‹#›</a:t>
            </a:fld>
            <a:endParaRPr lang="en-US"/>
          </a:p>
        </p:txBody>
      </p:sp>
    </p:spTree>
    <p:extLst>
      <p:ext uri="{BB962C8B-B14F-4D97-AF65-F5344CB8AC3E}">
        <p14:creationId xmlns:p14="http://schemas.microsoft.com/office/powerpoint/2010/main" val="2807612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7EA12-7590-4B5B-8E37-0CC4AE479123}"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6BD2B-7258-4C17-B8D2-9E99BB61CD24}" type="slidenum">
              <a:rPr lang="en-US" smtClean="0"/>
              <a:t>‹#›</a:t>
            </a:fld>
            <a:endParaRPr lang="en-US"/>
          </a:p>
        </p:txBody>
      </p:sp>
    </p:spTree>
    <p:extLst>
      <p:ext uri="{BB962C8B-B14F-4D97-AF65-F5344CB8AC3E}">
        <p14:creationId xmlns:p14="http://schemas.microsoft.com/office/powerpoint/2010/main" val="99748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197FB-F3CB-764A-BCF0-2D4D6E8D5616}" type="slidenum">
              <a:rPr kumimoji="0" lang="en-US" sz="1200" b="1" i="0" u="none" strike="noStrike" kern="1200" cap="none" spc="0" normalizeH="0" baseline="0" noProof="0" smtClean="0">
                <a:ln>
                  <a:noFill/>
                </a:ln>
                <a:solidFill>
                  <a:prstClr val="black"/>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black"/>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37633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197FB-F3CB-764A-BCF0-2D4D6E8D5616}" type="slidenum">
              <a:rPr kumimoji="0" lang="en-US" sz="1200" b="1" i="0" u="none" strike="noStrike" kern="1200" cap="none" spc="0" normalizeH="0" baseline="0" noProof="0" smtClean="0">
                <a:ln>
                  <a:noFill/>
                </a:ln>
                <a:solidFill>
                  <a:prstClr val="black"/>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black"/>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459901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a:extLst>
              <a:ext uri="{FF2B5EF4-FFF2-40B4-BE49-F238E27FC236}">
                <a16:creationId xmlns:a16="http://schemas.microsoft.com/office/drawing/2014/main" id="{34456F23-BC94-7F47-9FD2-651A1B426E27}"/>
              </a:ext>
            </a:extLst>
          </p:cNvPr>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283394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42515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40027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A0E7-DD66-FD4D-8C0E-AE4A8E9BE7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8337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9E0E3-ECF6-4CFE-8698-AEFEBCECC3C0}" type="datetime2">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August 8, 2023</a:t>
            </a:fld>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tint val="75000"/>
                  </a:srgbClr>
                </a:solidFill>
                <a:effectLst/>
                <a:uLnTx/>
                <a:uFillTx/>
                <a:latin typeface="Lato" panose="020F0502020204030203" pitchFamily="34" charset="77"/>
                <a:ea typeface="+mn-ea"/>
                <a:cs typeface="+mn-cs"/>
              </a:rPr>
              <a:t>Sample Footer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777674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a:extLst>
              <a:ext uri="{FF2B5EF4-FFF2-40B4-BE49-F238E27FC236}">
                <a16:creationId xmlns:a16="http://schemas.microsoft.com/office/drawing/2014/main" id="{34456F23-BC94-7F47-9FD2-651A1B426E27}"/>
              </a:ext>
            </a:extLst>
          </p:cNvPr>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pic>
        <p:nvPicPr>
          <p:cNvPr id="14" name="Picture 2">
            <a:extLst>
              <a:ext uri="{FF2B5EF4-FFF2-40B4-BE49-F238E27FC236}">
                <a16:creationId xmlns:a16="http://schemas.microsoft.com/office/drawing/2014/main" id="{498CC97D-C1E9-FE4C-9C31-F052B683F7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338781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pic>
        <p:nvPicPr>
          <p:cNvPr id="12" name="Picture 11" descr="Logo, company name&#10;&#10;Description automatically generated">
            <a:extLst>
              <a:ext uri="{FF2B5EF4-FFF2-40B4-BE49-F238E27FC236}">
                <a16:creationId xmlns:a16="http://schemas.microsoft.com/office/drawing/2014/main" id="{BE3E01C6-2857-516B-F44A-F8322C6BA5F0}"/>
              </a:ext>
            </a:extLst>
          </p:cNvPr>
          <p:cNvPicPr>
            <a:picLocks noChangeAspect="1"/>
          </p:cNvPicPr>
          <p:nvPr userDrawn="1"/>
        </p:nvPicPr>
        <p:blipFill>
          <a:blip r:embed="rId4"/>
          <a:stretch>
            <a:fillRect/>
          </a:stretch>
        </p:blipFill>
        <p:spPr>
          <a:xfrm>
            <a:off x="642523" y="846711"/>
            <a:ext cx="3494217" cy="2500337"/>
          </a:xfrm>
          <a:prstGeom prst="rect">
            <a:avLst/>
          </a:prstGeom>
        </p:spPr>
      </p:pic>
    </p:spTree>
    <p:extLst>
      <p:ext uri="{BB962C8B-B14F-4D97-AF65-F5344CB8AC3E}">
        <p14:creationId xmlns:p14="http://schemas.microsoft.com/office/powerpoint/2010/main" val="29852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7795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59567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D3CB6C67-3259-4C46-DACA-0BF72421F0B1}"/>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140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D0E6E37D-E923-4EF5-8C41-3A398ED4F54B}"/>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59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42634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3079419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8" name="Picture Placeholder 7">
            <a:extLst>
              <a:ext uri="{FF2B5EF4-FFF2-40B4-BE49-F238E27FC236}">
                <a16:creationId xmlns:a16="http://schemas.microsoft.com/office/drawing/2014/main" id="{4FA4DD3F-46C4-2013-236C-5742DA872CE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3995647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304800" y="1313250"/>
            <a:ext cx="3200400" cy="2286000"/>
          </a:xfrm>
        </p:spPr>
        <p:txBody>
          <a:bodyPr/>
          <a:lstStyle/>
          <a:p>
            <a:endParaRPr lang="en-US"/>
          </a:p>
        </p:txBody>
      </p:sp>
      <p:sp>
        <p:nvSpPr>
          <p:cNvPr id="4" name="Picture Placeholder 7">
            <a:extLst>
              <a:ext uri="{FF2B5EF4-FFF2-40B4-BE49-F238E27FC236}">
                <a16:creationId xmlns:a16="http://schemas.microsoft.com/office/drawing/2014/main" id="{1EA8D984-AAA4-2E12-77E6-9D0A9B5BAA0F}"/>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2202232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763A9A8E-DF1F-6EFE-B529-1D90484B4940}"/>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a:extLst>
              <a:ext uri="{FF2B5EF4-FFF2-40B4-BE49-F238E27FC236}">
                <a16:creationId xmlns:a16="http://schemas.microsoft.com/office/drawing/2014/main" id="{45066EEE-E040-FD6D-5542-3B68BD259E07}"/>
              </a:ext>
            </a:extLst>
          </p:cNvPr>
          <p:cNvSpPr>
            <a:spLocks noGrp="1"/>
          </p:cNvSpPr>
          <p:nvPr>
            <p:ph type="pic" sz="quarter" idx="14"/>
          </p:nvPr>
        </p:nvSpPr>
        <p:spPr>
          <a:xfrm>
            <a:off x="304800" y="1313250"/>
            <a:ext cx="3200400" cy="2286000"/>
          </a:xfrm>
        </p:spPr>
        <p:txBody>
          <a:bodyPr/>
          <a:lstStyle/>
          <a:p>
            <a:endParaRPr lang="en-US"/>
          </a:p>
        </p:txBody>
      </p:sp>
      <p:sp>
        <p:nvSpPr>
          <p:cNvPr id="9" name="Picture Placeholder 7">
            <a:extLst>
              <a:ext uri="{FF2B5EF4-FFF2-40B4-BE49-F238E27FC236}">
                <a16:creationId xmlns:a16="http://schemas.microsoft.com/office/drawing/2014/main" id="{1641A02D-4B7A-9F09-C396-117F7FA61B11}"/>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2359735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841093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Gold Bullets">
    <p:bg>
      <p:bgPr>
        <a:gradFill>
          <a:gsLst>
            <a:gs pos="100000">
              <a:srgbClr val="5EC8D9"/>
            </a:gs>
            <a:gs pos="6000">
              <a:srgbClr val="00BCD3">
                <a:alpha val="53725"/>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097612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Gold Bullets">
    <p:bg>
      <p:bgPr>
        <a:gradFill>
          <a:gsLst>
            <a:gs pos="100000">
              <a:srgbClr val="CD3463">
                <a:alpha val="71000"/>
              </a:srgbClr>
            </a:gs>
            <a:gs pos="6000">
              <a:srgbClr val="D77CA0">
                <a:alpha val="53333"/>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20450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Gold Bullets">
    <p:bg>
      <p:bgPr>
        <a:gradFill>
          <a:gsLst>
            <a:gs pos="100000">
              <a:srgbClr val="8EBDC3">
                <a:alpha val="97647"/>
              </a:srgbClr>
            </a:gs>
            <a:gs pos="6000">
              <a:srgbClr val="005F71">
                <a:alpha val="43922"/>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774841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3" name="Content Placeholder 2">
            <a:extLst>
              <a:ext uri="{FF2B5EF4-FFF2-40B4-BE49-F238E27FC236}">
                <a16:creationId xmlns:a16="http://schemas.microsoft.com/office/drawing/2014/main" id="{AD84F6DB-7610-F7C5-13D6-EF5A4A0AE217}"/>
              </a:ext>
            </a:extLst>
          </p:cNvPr>
          <p:cNvSpPr>
            <a:spLocks noGrp="1"/>
          </p:cNvSpPr>
          <p:nvPr>
            <p:ph idx="15"/>
          </p:nvPr>
        </p:nvSpPr>
        <p:spPr>
          <a:xfrm>
            <a:off x="6630315"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34362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477642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848421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0661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4 Columns w/Patter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38576B-EE74-9F56-3E5E-74FEBA6C3E5B}"/>
              </a:ext>
            </a:extLst>
          </p:cNvPr>
          <p:cNvSpPr>
            <a:spLocks noGrp="1"/>
          </p:cNvSpPr>
          <p:nvPr>
            <p:ph type="pic" sz="quarter" idx="13"/>
          </p:nvPr>
        </p:nvSpPr>
        <p:spPr>
          <a:xfrm>
            <a:off x="0" y="-1"/>
            <a:ext cx="12192000" cy="4159045"/>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9" name="Title 1">
            <a:extLst>
              <a:ext uri="{FF2B5EF4-FFF2-40B4-BE49-F238E27FC236}">
                <a16:creationId xmlns:a16="http://schemas.microsoft.com/office/drawing/2014/main" id="{C2B33FC3-5C68-BA5A-29BE-7B9A60C95D2B}"/>
              </a:ext>
            </a:extLst>
          </p:cNvPr>
          <p:cNvSpPr>
            <a:spLocks noGrp="1"/>
          </p:cNvSpPr>
          <p:nvPr>
            <p:ph type="title"/>
          </p:nvPr>
        </p:nvSpPr>
        <p:spPr>
          <a:xfrm>
            <a:off x="-1" y="0"/>
            <a:ext cx="8508890" cy="4159044"/>
          </a:xfrm>
          <a:gradFill flip="none" rotWithShape="1">
            <a:gsLst>
              <a:gs pos="1000">
                <a:schemeClr val="tx1">
                  <a:alpha val="43000"/>
                </a:schemeClr>
              </a:gs>
              <a:gs pos="97000">
                <a:schemeClr val="tx1">
                  <a:alpha val="0"/>
                </a:schemeClr>
              </a:gs>
            </a:gsLst>
            <a:lin ang="0" scaled="1"/>
            <a:tileRect/>
          </a:gradFill>
        </p:spPr>
        <p:txBody>
          <a:bodyPr lIns="822960" tIns="685800" rIns="365760" bIns="731520" anchor="t" anchorCtr="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65364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58506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242586"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5022352"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7412235"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802118"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4" name="Content Placeholder 2">
            <a:extLst>
              <a:ext uri="{FF2B5EF4-FFF2-40B4-BE49-F238E27FC236}">
                <a16:creationId xmlns:a16="http://schemas.microsoft.com/office/drawing/2014/main" id="{E81D4F3C-1384-9708-197B-F116166F0DC9}"/>
              </a:ext>
            </a:extLst>
          </p:cNvPr>
          <p:cNvSpPr>
            <a:spLocks noGrp="1"/>
          </p:cNvSpPr>
          <p:nvPr>
            <p:ph idx="17"/>
          </p:nvPr>
        </p:nvSpPr>
        <p:spPr>
          <a:xfrm>
            <a:off x="2632469"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8379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1234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C1E8E34F-18B7-A24B-A25A-062C102C0404}"/>
              </a:ext>
            </a:extLst>
          </p:cNvPr>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3" name="Slide Number Placeholder 2">
            <a:extLst>
              <a:ext uri="{FF2B5EF4-FFF2-40B4-BE49-F238E27FC236}">
                <a16:creationId xmlns:a16="http://schemas.microsoft.com/office/drawing/2014/main" id="{3C947DD5-8FB1-8D40-A2EB-14C898AC4DB4}"/>
              </a:ext>
            </a:extLst>
          </p:cNvPr>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581079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26D8C5-9712-E84A-BB2C-3BBE0DFE046C}"/>
              </a:ext>
            </a:extLst>
          </p:cNvPr>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16" name="Text Placeholder 6">
            <a:extLst>
              <a:ext uri="{FF2B5EF4-FFF2-40B4-BE49-F238E27FC236}">
                <a16:creationId xmlns:a16="http://schemas.microsoft.com/office/drawing/2014/main" id="{0F50B8A9-0EE6-0042-8DA8-E273F62B02C5}"/>
              </a:ext>
            </a:extLst>
          </p:cNvPr>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a:extLst>
              <a:ext uri="{FF2B5EF4-FFF2-40B4-BE49-F238E27FC236}">
                <a16:creationId xmlns:a16="http://schemas.microsoft.com/office/drawing/2014/main" id="{D85061B4-C500-E940-ACC5-F636E1C232D8}"/>
              </a:ext>
            </a:extLst>
          </p:cNvPr>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a:extLst>
              <a:ext uri="{FF2B5EF4-FFF2-40B4-BE49-F238E27FC236}">
                <a16:creationId xmlns:a16="http://schemas.microsoft.com/office/drawing/2014/main" id="{AB3E5BF8-D5AB-9B42-B5A2-95FC52066E24}"/>
              </a:ext>
            </a:extLst>
          </p:cNvPr>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a:extLst>
              <a:ext uri="{FF2B5EF4-FFF2-40B4-BE49-F238E27FC236}">
                <a16:creationId xmlns:a16="http://schemas.microsoft.com/office/drawing/2014/main" id="{44795E37-2C72-0B47-88E8-19F66566B04D}"/>
              </a:ext>
            </a:extLst>
          </p:cNvPr>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013551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2586584"/>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22345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B38D2FAE-CB02-8741-BFB7-E3583A56456D}"/>
              </a:ext>
            </a:extLst>
          </p:cNvPr>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a:extLst>
              <a:ext uri="{FF2B5EF4-FFF2-40B4-BE49-F238E27FC236}">
                <a16:creationId xmlns:a16="http://schemas.microsoft.com/office/drawing/2014/main" id="{1B5E82AC-B3B9-6B43-83FD-40A9EE686E74}"/>
              </a:ext>
            </a:extLst>
          </p:cNvPr>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29142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D9561505-5F6A-D244-8387-4862D8ACD6A9}"/>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7" name="Arc 6">
            <a:extLst>
              <a:ext uri="{FF2B5EF4-FFF2-40B4-BE49-F238E27FC236}">
                <a16:creationId xmlns:a16="http://schemas.microsoft.com/office/drawing/2014/main" id="{30249577-8D0D-4546-806C-61BECC2E35D5}"/>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9" name="Arc 8">
            <a:extLst>
              <a:ext uri="{FF2B5EF4-FFF2-40B4-BE49-F238E27FC236}">
                <a16:creationId xmlns:a16="http://schemas.microsoft.com/office/drawing/2014/main" id="{583BB414-152A-AF45-A142-B68FFB1790D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0" name="Arc 9">
            <a:extLst>
              <a:ext uri="{FF2B5EF4-FFF2-40B4-BE49-F238E27FC236}">
                <a16:creationId xmlns:a16="http://schemas.microsoft.com/office/drawing/2014/main" id="{BCE3A24B-CCEB-2F4E-9480-48BBE9B2E14D}"/>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1" name="Arc 10">
            <a:extLst>
              <a:ext uri="{FF2B5EF4-FFF2-40B4-BE49-F238E27FC236}">
                <a16:creationId xmlns:a16="http://schemas.microsoft.com/office/drawing/2014/main" id="{11520568-38F2-0C4B-9ED7-C12B53C00378}"/>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3" name="1a">
            <a:extLst>
              <a:ext uri="{FF2B5EF4-FFF2-40B4-BE49-F238E27FC236}">
                <a16:creationId xmlns:a16="http://schemas.microsoft.com/office/drawing/2014/main" id="{19E6F05B-8FA1-D143-A989-09A83CC868E8}"/>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2BFAB3-482F-9F4E-9104-AF2EEF190DE0}"/>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9B82EF70-A5B6-4C4D-B8C6-804C71F91FE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466FAD3A-8A89-154E-AFE8-8E01414C8071}"/>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C3B055E3-3C30-9F44-B714-27B4F161359B}"/>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4B70921-2F62-064B-9FAF-3C494F967ED3}"/>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E22F628-F6CF-7747-BC40-A70AD16089D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A420BA04-1483-EE4D-942C-3CA1D2DAE45A}"/>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DD7A7972-B771-F041-96AD-75C791AD08B6}"/>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6D3C812E-816F-4A46-831D-BCFFF9CABCB9}"/>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BE8CD02A-3778-4B49-A460-13D35063B476}"/>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F0DE6985-5452-314D-B616-35E902A4506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471EB496-C590-904B-A46C-3C73099F8216}"/>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31A09A42-8B08-6D45-8DDF-7709E62BC791}"/>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E397AD2C-EF48-2844-AC41-BC52D2D64BFC}"/>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F2D56D9-62F7-CB41-AF06-134C9B3DB7A9}"/>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B4545B59-620C-F94B-BFB0-C47D83D26012}"/>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a:extLst>
              <a:ext uri="{FF2B5EF4-FFF2-40B4-BE49-F238E27FC236}">
                <a16:creationId xmlns:a16="http://schemas.microsoft.com/office/drawing/2014/main" id="{3158321F-29A1-D349-9B34-1565A3E7BA43}"/>
              </a:ext>
            </a:extLst>
          </p:cNvPr>
          <p:cNvSpPr>
            <a:spLocks noGrp="1"/>
          </p:cNvSpPr>
          <p:nvPr>
            <p:ph type="sldNum" sz="quarter" idx="31"/>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3035188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7947-E287-4738-8C82-07CE4F01EF03}" type="datetime2">
              <a:rPr lang="en-US" smtClean="0"/>
              <a:t>Tuesday, August 8, 2023</a:t>
            </a:fld>
            <a:endParaRPr lang="en-US" dirty="0"/>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10390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025-CD7A-4966-867E-81CF82B15267}" type="datetime2">
              <a:rPr lang="en-US" smtClean="0"/>
              <a:t>Tuesday, August 8, 2023</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2274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6855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E809929-0719-4517-94D6-FDF7F99E70F6}" type="datetime2">
              <a:rPr lang="en-US" smtClean="0"/>
              <a:t>Tuesday, August 8, 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Sample Footer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BA1B0FB-D917-4C8C-928F-313BD683BF39}" type="slidenum">
              <a:rPr lang="en-US" smtClean="0"/>
              <a:t>‹#›</a:t>
            </a:fld>
            <a:endParaRPr lang="en-US"/>
          </a:p>
        </p:txBody>
      </p:sp>
    </p:spTree>
    <p:extLst>
      <p:ext uri="{BB962C8B-B14F-4D97-AF65-F5344CB8AC3E}">
        <p14:creationId xmlns:p14="http://schemas.microsoft.com/office/powerpoint/2010/main" val="17723079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E0E3-ECF6-4CFE-8698-AEFEBCECC3C0}" type="datetime2">
              <a:rPr lang="en-US" smtClean="0"/>
              <a:t>Tuesday, August 8, 2023</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8322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C1E8E34F-18B7-A24B-A25A-062C102C0404}"/>
              </a:ext>
            </a:extLst>
          </p:cNvPr>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3" name="Slide Number Placeholder 2">
            <a:extLst>
              <a:ext uri="{FF2B5EF4-FFF2-40B4-BE49-F238E27FC236}">
                <a16:creationId xmlns:a16="http://schemas.microsoft.com/office/drawing/2014/main" id="{3C947DD5-8FB1-8D40-A2EB-14C898AC4DB4}"/>
              </a:ext>
            </a:extLst>
          </p:cNvPr>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10966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26D8C5-9712-E84A-BB2C-3BBE0DFE046C}"/>
              </a:ext>
            </a:extLst>
          </p:cNvPr>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16" name="Text Placeholder 6">
            <a:extLst>
              <a:ext uri="{FF2B5EF4-FFF2-40B4-BE49-F238E27FC236}">
                <a16:creationId xmlns:a16="http://schemas.microsoft.com/office/drawing/2014/main" id="{0F50B8A9-0EE6-0042-8DA8-E273F62B02C5}"/>
              </a:ext>
            </a:extLst>
          </p:cNvPr>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a:extLst>
              <a:ext uri="{FF2B5EF4-FFF2-40B4-BE49-F238E27FC236}">
                <a16:creationId xmlns:a16="http://schemas.microsoft.com/office/drawing/2014/main" id="{D85061B4-C500-E940-ACC5-F636E1C232D8}"/>
              </a:ext>
            </a:extLst>
          </p:cNvPr>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a:extLst>
              <a:ext uri="{FF2B5EF4-FFF2-40B4-BE49-F238E27FC236}">
                <a16:creationId xmlns:a16="http://schemas.microsoft.com/office/drawing/2014/main" id="{AB3E5BF8-D5AB-9B42-B5A2-95FC52066E24}"/>
              </a:ext>
            </a:extLst>
          </p:cNvPr>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a:extLst>
              <a:ext uri="{FF2B5EF4-FFF2-40B4-BE49-F238E27FC236}">
                <a16:creationId xmlns:a16="http://schemas.microsoft.com/office/drawing/2014/main" id="{44795E37-2C72-0B47-88E8-19F66566B04D}"/>
              </a:ext>
            </a:extLst>
          </p:cNvPr>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93986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B38D2FAE-CB02-8741-BFB7-E3583A56456D}"/>
              </a:ext>
            </a:extLst>
          </p:cNvPr>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a:extLst>
              <a:ext uri="{FF2B5EF4-FFF2-40B4-BE49-F238E27FC236}">
                <a16:creationId xmlns:a16="http://schemas.microsoft.com/office/drawing/2014/main" id="{1B5E82AC-B3B9-6B43-83FD-40A9EE686E74}"/>
              </a:ext>
            </a:extLst>
          </p:cNvPr>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4995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90121"/>
            <a:ext cx="12192000" cy="3251472"/>
          </a:xfrm>
          <a:prstGeom prst="rect">
            <a:avLst/>
          </a:prstGeom>
          <a:solidFill>
            <a:srgbClr val="5E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3466207"/>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0884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D9561505-5F6A-D244-8387-4862D8ACD6A9}"/>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7" name="Arc 6">
            <a:extLst>
              <a:ext uri="{FF2B5EF4-FFF2-40B4-BE49-F238E27FC236}">
                <a16:creationId xmlns:a16="http://schemas.microsoft.com/office/drawing/2014/main" id="{30249577-8D0D-4546-806C-61BECC2E35D5}"/>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9" name="Arc 8">
            <a:extLst>
              <a:ext uri="{FF2B5EF4-FFF2-40B4-BE49-F238E27FC236}">
                <a16:creationId xmlns:a16="http://schemas.microsoft.com/office/drawing/2014/main" id="{583BB414-152A-AF45-A142-B68FFB1790D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0" name="Arc 9">
            <a:extLst>
              <a:ext uri="{FF2B5EF4-FFF2-40B4-BE49-F238E27FC236}">
                <a16:creationId xmlns:a16="http://schemas.microsoft.com/office/drawing/2014/main" id="{BCE3A24B-CCEB-2F4E-9480-48BBE9B2E14D}"/>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1" name="Arc 10">
            <a:extLst>
              <a:ext uri="{FF2B5EF4-FFF2-40B4-BE49-F238E27FC236}">
                <a16:creationId xmlns:a16="http://schemas.microsoft.com/office/drawing/2014/main" id="{11520568-38F2-0C4B-9ED7-C12B53C00378}"/>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3" name="1a">
            <a:extLst>
              <a:ext uri="{FF2B5EF4-FFF2-40B4-BE49-F238E27FC236}">
                <a16:creationId xmlns:a16="http://schemas.microsoft.com/office/drawing/2014/main" id="{19E6F05B-8FA1-D143-A989-09A83CC868E8}"/>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2BFAB3-482F-9F4E-9104-AF2EEF190DE0}"/>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9B82EF70-A5B6-4C4D-B8C6-804C71F91FE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466FAD3A-8A89-154E-AFE8-8E01414C8071}"/>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C3B055E3-3C30-9F44-B714-27B4F161359B}"/>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4B70921-2F62-064B-9FAF-3C494F967ED3}"/>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E22F628-F6CF-7747-BC40-A70AD16089D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A420BA04-1483-EE4D-942C-3CA1D2DAE45A}"/>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DD7A7972-B771-F041-96AD-75C791AD08B6}"/>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6D3C812E-816F-4A46-831D-BCFFF9CABCB9}"/>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BE8CD02A-3778-4B49-A460-13D35063B476}"/>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F0DE6985-5452-314D-B616-35E902A4506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471EB496-C590-904B-A46C-3C73099F8216}"/>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31A09A42-8B08-6D45-8DDF-7709E62BC791}"/>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E397AD2C-EF48-2844-AC41-BC52D2D64BFC}"/>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F2D56D9-62F7-CB41-AF06-134C9B3DB7A9}"/>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B4545B59-620C-F94B-BFB0-C47D83D26012}"/>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a:extLst>
              <a:ext uri="{FF2B5EF4-FFF2-40B4-BE49-F238E27FC236}">
                <a16:creationId xmlns:a16="http://schemas.microsoft.com/office/drawing/2014/main" id="{3158321F-29A1-D349-9B34-1565A3E7BA43}"/>
              </a:ext>
            </a:extLst>
          </p:cNvPr>
          <p:cNvSpPr>
            <a:spLocks noGrp="1"/>
          </p:cNvSpPr>
          <p:nvPr>
            <p:ph type="sldNum" sz="quarter" idx="31"/>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84969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3.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8F1C4-6B3E-2C4D-B4F4-8C51CE79EE5F}"/>
              </a:ext>
            </a:extLst>
          </p:cNvPr>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BE56F-C08B-CA49-BE06-50A56CF3583E}"/>
              </a:ext>
            </a:extLst>
          </p:cNvPr>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1A2A58-6796-1642-B9E4-E3AE69DF5845}"/>
              </a:ext>
            </a:extLst>
          </p:cNvPr>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E65CDE7F-5128-FD47-B491-4CA204B1C987}"/>
              </a:ext>
            </a:extLst>
          </p:cNvPr>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2353342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8F1C4-6B3E-2C4D-B4F4-8C51CE79EE5F}"/>
              </a:ext>
            </a:extLst>
          </p:cNvPr>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BE56F-C08B-CA49-BE06-50A56CF3583E}"/>
              </a:ext>
            </a:extLst>
          </p:cNvPr>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1A2A58-6796-1642-B9E4-E3AE69DF5845}"/>
              </a:ext>
            </a:extLst>
          </p:cNvPr>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E65CDE7F-5128-FD47-B491-4CA204B1C987}"/>
              </a:ext>
            </a:extLst>
          </p:cNvPr>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8" name="Freeform 17">
            <a:extLst>
              <a:ext uri="{FF2B5EF4-FFF2-40B4-BE49-F238E27FC236}">
                <a16:creationId xmlns:a16="http://schemas.microsoft.com/office/drawing/2014/main" id="{DCA2BFAC-24D0-D640-9F55-1CCC341DD7FC}"/>
              </a:ext>
            </a:extLst>
          </p:cNvPr>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7652711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46CB39B-5F4C-4A7E-9BE3-AAFD45576D16}" type="datetime2">
              <a:rPr lang="en-US" smtClean="0"/>
              <a:t>Tuesday, August 8, 2023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Sample Footer</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84467769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8" r:id="rId4"/>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41.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sv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ack background with yellow dots&#10;&#10;Description automatically generated">
            <a:extLst>
              <a:ext uri="{FF2B5EF4-FFF2-40B4-BE49-F238E27FC236}">
                <a16:creationId xmlns:a16="http://schemas.microsoft.com/office/drawing/2014/main" id="{FC48B48E-DC86-5325-C0E6-D9207C5DEE0F}"/>
              </a:ext>
            </a:extLst>
          </p:cNvPr>
          <p:cNvPicPr>
            <a:picLocks noChangeAspect="1"/>
          </p:cNvPicPr>
          <p:nvPr/>
        </p:nvPicPr>
        <p:blipFill rotWithShape="1">
          <a:blip r:embed="rId2">
            <a:extLst>
              <a:ext uri="{28A0092B-C50C-407E-A947-70E740481C1C}">
                <a14:useLocalDpi xmlns:a14="http://schemas.microsoft.com/office/drawing/2010/main" val="0"/>
              </a:ext>
            </a:extLst>
          </a:blip>
          <a:srcRect l="3056" t="-42105" r="-3056" b="42105"/>
          <a:stretch/>
        </p:blipFill>
        <p:spPr>
          <a:xfrm>
            <a:off x="9381185" y="847725"/>
            <a:ext cx="2648890" cy="2895600"/>
          </a:xfrm>
          <a:prstGeom prst="rect">
            <a:avLst/>
          </a:prstGeom>
        </p:spPr>
      </p:pic>
      <p:pic>
        <p:nvPicPr>
          <p:cNvPr id="3" name="Picture 2" descr="A group of women smiling at a table&#10;&#10;Description automatically generated">
            <a:extLst>
              <a:ext uri="{FF2B5EF4-FFF2-40B4-BE49-F238E27FC236}">
                <a16:creationId xmlns:a16="http://schemas.microsoft.com/office/drawing/2014/main" id="{0D1A3606-F98B-7045-52EA-D7A9BDEFF959}"/>
              </a:ext>
            </a:extLst>
          </p:cNvPr>
          <p:cNvPicPr>
            <a:picLocks noChangeAspect="1"/>
          </p:cNvPicPr>
          <p:nvPr/>
        </p:nvPicPr>
        <p:blipFill rotWithShape="1">
          <a:blip r:embed="rId3">
            <a:extLst>
              <a:ext uri="{28A0092B-C50C-407E-A947-70E740481C1C}">
                <a14:useLocalDpi xmlns:a14="http://schemas.microsoft.com/office/drawing/2010/main" val="0"/>
              </a:ext>
            </a:extLst>
          </a:blip>
          <a:srcRect l="5573" t="16251" b="47566"/>
          <a:stretch/>
        </p:blipFill>
        <p:spPr>
          <a:xfrm>
            <a:off x="0" y="3743325"/>
            <a:ext cx="12192000" cy="3114675"/>
          </a:xfrm>
          <a:prstGeom prst="flowChartManualInput">
            <a:avLst/>
          </a:prstGeom>
        </p:spPr>
      </p:pic>
      <p:cxnSp>
        <p:nvCxnSpPr>
          <p:cNvPr id="10" name="Straight Connector 9">
            <a:extLst>
              <a:ext uri="{FF2B5EF4-FFF2-40B4-BE49-F238E27FC236}">
                <a16:creationId xmlns:a16="http://schemas.microsoft.com/office/drawing/2014/main" id="{06414DF8-5389-1F58-CA49-A9984CC488FE}"/>
              </a:ext>
            </a:extLst>
          </p:cNvPr>
          <p:cNvCxnSpPr>
            <a:cxnSpLocks/>
          </p:cNvCxnSpPr>
          <p:nvPr/>
        </p:nvCxnSpPr>
        <p:spPr>
          <a:xfrm flipH="1">
            <a:off x="204691" y="3514725"/>
            <a:ext cx="11825384" cy="590550"/>
          </a:xfrm>
          <a:prstGeom prst="line">
            <a:avLst/>
          </a:prstGeom>
          <a:ln w="508000" cap="sq">
            <a:solidFill>
              <a:srgbClr val="CD3463"/>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F541F24-F1F9-AF6D-D569-922CE123092E}"/>
              </a:ext>
            </a:extLst>
          </p:cNvPr>
          <p:cNvSpPr txBox="1"/>
          <p:nvPr/>
        </p:nvSpPr>
        <p:spPr>
          <a:xfrm>
            <a:off x="631031" y="1244524"/>
            <a:ext cx="6665120" cy="1733808"/>
          </a:xfrm>
          <a:prstGeom prst="rect">
            <a:avLst/>
          </a:prstGeom>
          <a:noFill/>
        </p:spPr>
        <p:txBody>
          <a:bodyPr wrap="square">
            <a:spAutoFit/>
          </a:bodyPr>
          <a:lstStyle/>
          <a:p>
            <a:pPr marR="0" algn="l" rtl="0"/>
            <a:r>
              <a:rPr lang="en-US" sz="6200" b="0" i="0" u="none" strike="noStrike" spc="140" baseline="30000" dirty="0">
                <a:solidFill>
                  <a:srgbClr val="005F71"/>
                </a:solidFill>
                <a:latin typeface="Lato Semibold" panose="020F0502020204030203" pitchFamily="34" charset="0"/>
              </a:rPr>
              <a:t>Zonta, Gender Equity, and </a:t>
            </a:r>
            <a:br>
              <a:rPr lang="en-US" sz="6200" b="0" i="0" u="none" strike="noStrike" baseline="30000" dirty="0">
                <a:solidFill>
                  <a:srgbClr val="005F71"/>
                </a:solidFill>
                <a:latin typeface="Lato Semibold" panose="020F0502020204030203" pitchFamily="34" charset="0"/>
              </a:rPr>
            </a:br>
            <a:r>
              <a:rPr lang="en-US" sz="6200" b="0" i="0" u="none" strike="noStrike" baseline="30000" dirty="0">
                <a:solidFill>
                  <a:srgbClr val="005F71"/>
                </a:solidFill>
                <a:latin typeface="Lato Semibold" panose="020F0502020204030203" pitchFamily="34" charset="0"/>
              </a:rPr>
              <a:t>a Vision for 2030 &amp; Beyond</a:t>
            </a:r>
            <a:r>
              <a:rPr lang="en-US" sz="6200" b="0" i="0" u="none" strike="noStrike" baseline="30000" dirty="0">
                <a:solidFill>
                  <a:srgbClr val="000000"/>
                </a:solidFill>
                <a:latin typeface="Lato Semibold" panose="020F0502020204030203" pitchFamily="34" charset="0"/>
              </a:rPr>
              <a:t> </a:t>
            </a:r>
            <a:br>
              <a:rPr lang="en-US" sz="5400" b="0" i="0" u="none" strike="noStrike" baseline="30000" dirty="0">
                <a:solidFill>
                  <a:srgbClr val="000000"/>
                </a:solidFill>
                <a:latin typeface="Lato Semibold" panose="020F0502020204030203" pitchFamily="34" charset="0"/>
              </a:rPr>
            </a:br>
            <a:r>
              <a:rPr lang="en-US" sz="3600" b="0" i="0" u="none" strike="noStrike" baseline="30000" dirty="0">
                <a:solidFill>
                  <a:srgbClr val="000000"/>
                </a:solidFill>
                <a:latin typeface="Lato Semibold" panose="020F0502020204030203" pitchFamily="34" charset="0"/>
              </a:rPr>
              <a:t>Strategic Plan Goals and Strategies 2023–2030</a:t>
            </a:r>
          </a:p>
        </p:txBody>
      </p:sp>
      <p:pic>
        <p:nvPicPr>
          <p:cNvPr id="23" name="Picture 22" descr="A black background with yellow letters&#10;&#10;Description automatically generated">
            <a:extLst>
              <a:ext uri="{FF2B5EF4-FFF2-40B4-BE49-F238E27FC236}">
                <a16:creationId xmlns:a16="http://schemas.microsoft.com/office/drawing/2014/main" id="{5EE256F3-706D-7EBA-F7F9-A907ADE27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spTree>
    <p:extLst>
      <p:ext uri="{BB962C8B-B14F-4D97-AF65-F5344CB8AC3E}">
        <p14:creationId xmlns:p14="http://schemas.microsoft.com/office/powerpoint/2010/main" val="214871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9" name="Title 1">
            <a:extLst>
              <a:ext uri="{FF2B5EF4-FFF2-40B4-BE49-F238E27FC236}">
                <a16:creationId xmlns:a16="http://schemas.microsoft.com/office/drawing/2014/main" id="{F453E2EE-8A14-7C86-C3E8-665FB64A5526}"/>
              </a:ext>
            </a:extLst>
          </p:cNvPr>
          <p:cNvSpPr txBox="1">
            <a:spLocks/>
          </p:cNvSpPr>
          <p:nvPr/>
        </p:nvSpPr>
        <p:spPr>
          <a:xfrm>
            <a:off x="1388963" y="615556"/>
            <a:ext cx="10840398" cy="701675"/>
          </a:xfrm>
          <a:prstGeom prst="rect">
            <a:avLst/>
          </a:prstGeom>
        </p:spPr>
        <p:txBody>
          <a:bodyP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GOAL &amp; KEY STRATEGIES #1</a:t>
            </a:r>
          </a:p>
        </p:txBody>
      </p:sp>
      <p:sp>
        <p:nvSpPr>
          <p:cNvPr id="12" name="TextBox 11">
            <a:extLst>
              <a:ext uri="{FF2B5EF4-FFF2-40B4-BE49-F238E27FC236}">
                <a16:creationId xmlns:a16="http://schemas.microsoft.com/office/drawing/2014/main" id="{F655D92C-37A1-D58B-712D-450AEE88E30F}"/>
              </a:ext>
            </a:extLst>
          </p:cNvPr>
          <p:cNvSpPr txBox="1"/>
          <p:nvPr/>
        </p:nvSpPr>
        <p:spPr>
          <a:xfrm>
            <a:off x="641354" y="2808670"/>
            <a:ext cx="11439645" cy="113877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1.1 	</a:t>
            </a:r>
            <a:r>
              <a:rPr kumimoji="0" lang="en-US" sz="22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Provide a place for members to contribute their ideas to an on-going global 	conversation, and to increase their actions as gender equity advocates to drive the 	change women and girls need.</a:t>
            </a:r>
          </a:p>
        </p:txBody>
      </p:sp>
      <p:sp>
        <p:nvSpPr>
          <p:cNvPr id="14" name="TextBox 13">
            <a:extLst>
              <a:ext uri="{FF2B5EF4-FFF2-40B4-BE49-F238E27FC236}">
                <a16:creationId xmlns:a16="http://schemas.microsoft.com/office/drawing/2014/main" id="{233C9DED-463E-3C18-1E10-701A35097FC8}"/>
              </a:ext>
            </a:extLst>
          </p:cNvPr>
          <p:cNvSpPr txBox="1"/>
          <p:nvPr/>
        </p:nvSpPr>
        <p:spPr>
          <a:xfrm>
            <a:off x="641354" y="3936389"/>
            <a:ext cx="11439645" cy="113877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1.2 	</a:t>
            </a:r>
            <a:r>
              <a:rPr kumimoji="0" lang="en-US" sz="21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Develop and deliver programs and initiatives that provide cross-cultural community 	building and knowledge sharing on topics relevant to women’s rights and that make a 	difference in the lives of women and girls. </a:t>
            </a:r>
          </a:p>
        </p:txBody>
      </p:sp>
      <p:sp>
        <p:nvSpPr>
          <p:cNvPr id="16" name="TextBox 15">
            <a:extLst>
              <a:ext uri="{FF2B5EF4-FFF2-40B4-BE49-F238E27FC236}">
                <a16:creationId xmlns:a16="http://schemas.microsoft.com/office/drawing/2014/main" id="{8E97496F-BEE0-6BBA-A214-45A88F89D230}"/>
              </a:ext>
            </a:extLst>
          </p:cNvPr>
          <p:cNvSpPr txBox="1"/>
          <p:nvPr/>
        </p:nvSpPr>
        <p:spPr>
          <a:xfrm>
            <a:off x="641354" y="5064107"/>
            <a:ext cx="11439644" cy="80021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1.3 	</a:t>
            </a:r>
            <a:r>
              <a:rPr kumimoji="0" lang="en-US" sz="21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Expand international content and communication strategies to demonstrate authority </a:t>
            </a:r>
          </a:p>
          <a:p>
            <a:pPr marL="0" marR="0" lvl="0" indent="0" defTabSz="914400" rtl="0" eaLnBrk="1" fontAlgn="auto" latinLnBrk="0" hangingPunct="1">
              <a:lnSpc>
                <a:spcPct val="100000"/>
              </a:lnSpc>
              <a:spcBef>
                <a:spcPts val="0"/>
              </a:spcBef>
              <a:spcAft>
                <a:spcPts val="0"/>
              </a:spcAft>
              <a:buClrTx/>
              <a:buSzTx/>
              <a:buFontTx/>
              <a:buNone/>
              <a:tabLst/>
              <a:defRPr/>
            </a:pP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	</a:t>
            </a:r>
            <a:r>
              <a:rPr kumimoji="0" lang="en-US" sz="21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on issues facing women and girls in the world.</a:t>
            </a:r>
          </a:p>
        </p:txBody>
      </p:sp>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sp>
        <p:nvSpPr>
          <p:cNvPr id="18" name="TextBox 17">
            <a:extLst>
              <a:ext uri="{FF2B5EF4-FFF2-40B4-BE49-F238E27FC236}">
                <a16:creationId xmlns:a16="http://schemas.microsoft.com/office/drawing/2014/main" id="{54AEF9C7-DD54-2A3A-B24B-2D4881E9A6C8}"/>
              </a:ext>
            </a:extLst>
          </p:cNvPr>
          <p:cNvSpPr txBox="1"/>
          <p:nvPr/>
        </p:nvSpPr>
        <p:spPr>
          <a:xfrm>
            <a:off x="229120" y="1667204"/>
            <a:ext cx="11851877" cy="1006429"/>
          </a:xfrm>
          <a:prstGeom prst="rect">
            <a:avLst/>
          </a:prstGeom>
          <a:noFill/>
        </p:spPr>
        <p:txBody>
          <a:bodyPr wrap="square">
            <a:spAutoFit/>
          </a:bodyPr>
          <a:lstStyle/>
          <a:p>
            <a:pPr marL="228600" marR="0" lvl="0" indent="0"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1"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Zonta acts as a credible and visible voice </a:t>
            </a:r>
            <a:r>
              <a:rPr kumimoji="0" lang="en-US" sz="220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on gender equity and delivers initiatives addressing education equality, climate justice, ending gender-based violence, and ensuring women are represented in decision-making positions on an equal basis with men.</a:t>
            </a:r>
          </a:p>
        </p:txBody>
      </p:sp>
      <p:pic>
        <p:nvPicPr>
          <p:cNvPr id="2" name="Picture 1" descr="A black background with yellow dots&#10;&#10;Description automatically generated">
            <a:extLst>
              <a:ext uri="{FF2B5EF4-FFF2-40B4-BE49-F238E27FC236}">
                <a16:creationId xmlns:a16="http://schemas.microsoft.com/office/drawing/2014/main" id="{F66414C5-E052-DD1E-B7B0-1EB56409746E}"/>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Tree>
    <p:extLst>
      <p:ext uri="{BB962C8B-B14F-4D97-AF65-F5344CB8AC3E}">
        <p14:creationId xmlns:p14="http://schemas.microsoft.com/office/powerpoint/2010/main" val="92409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4AEF9C7-DD54-2A3A-B24B-2D4881E9A6C8}"/>
              </a:ext>
            </a:extLst>
          </p:cNvPr>
          <p:cNvSpPr txBox="1"/>
          <p:nvPr/>
        </p:nvSpPr>
        <p:spPr>
          <a:xfrm>
            <a:off x="641355" y="1644018"/>
            <a:ext cx="11370132" cy="5025863"/>
          </a:xfrm>
          <a:prstGeom prst="rect">
            <a:avLst/>
          </a:prstGeom>
          <a:noFill/>
        </p:spPr>
        <p:txBody>
          <a:bodyPr wrap="square">
            <a:spAutoFit/>
          </a:bodyPr>
          <a:lstStyle/>
          <a:p>
            <a:pPr>
              <a:lnSpc>
                <a:spcPct val="115000"/>
              </a:lnSpc>
              <a:spcBef>
                <a:spcPts val="1200"/>
              </a:spcBef>
            </a:pPr>
            <a:r>
              <a:rPr lang="en-US" sz="3600" cap="none" dirty="0">
                <a:solidFill>
                  <a:srgbClr val="F5BD47"/>
                </a:solidFill>
                <a:latin typeface="Lato  "/>
                <a:ea typeface="Lato Thin" panose="020F0502020204030203" pitchFamily="34" charset="0"/>
                <a:cs typeface="Lato Thin" panose="020F0502020204030203" pitchFamily="34" charset="0"/>
              </a:rPr>
              <a:t>STRENGTHENING OUR EFFORTS</a:t>
            </a:r>
            <a:endParaRPr lang="en-US" sz="3600" dirty="0">
              <a:solidFill>
                <a:srgbClr val="F5BD47"/>
              </a:solidFill>
              <a:effectLst/>
              <a:latin typeface="Lato  "/>
              <a:ea typeface="Lato Thin" panose="020F0502020204030203" pitchFamily="34" charset="0"/>
              <a:cs typeface="Lato Thin" panose="020F0502020204030203" pitchFamily="34" charset="0"/>
            </a:endParaRP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will build upon the long-term success of Zonta Says NO as the flagship campaign for our international, national and local activities for addressing gender-based violence.</a:t>
            </a: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will fully embrace climate justice as an area of focus, and we will further develop Zonta Says NOW as the flagship campaign for our activities to address climate justice at local, national and international levels. </a:t>
            </a: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International will affirm ending child marriage as its signature project and will encourage support and advocacy on the issue at all levels of the organization.</a:t>
            </a: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will demonstrate its commitment to educational equality through meaningful fellowships, scholarships and awards that address equality of access or equality of opportunity for women and girls.</a:t>
            </a:r>
          </a:p>
        </p:txBody>
      </p:sp>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sp>
        <p:nvSpPr>
          <p:cNvPr id="9" name="Title 1">
            <a:extLst>
              <a:ext uri="{FF2B5EF4-FFF2-40B4-BE49-F238E27FC236}">
                <a16:creationId xmlns:a16="http://schemas.microsoft.com/office/drawing/2014/main" id="{F453E2EE-8A14-7C86-C3E8-665FB64A5526}"/>
              </a:ext>
            </a:extLst>
          </p:cNvPr>
          <p:cNvSpPr txBox="1">
            <a:spLocks/>
          </p:cNvSpPr>
          <p:nvPr/>
        </p:nvSpPr>
        <p:spPr>
          <a:xfrm>
            <a:off x="1388963" y="615556"/>
            <a:ext cx="10840398" cy="701675"/>
          </a:xfrm>
          <a:prstGeom prst="rect">
            <a:avLst/>
          </a:prstGeom>
        </p:spPr>
        <p:txBody>
          <a:bodyP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GOAL #1 </a:t>
            </a:r>
            <a:r>
              <a:rPr lang="en-US" dirty="0"/>
              <a:t>Credible and Visible Voice</a:t>
            </a:r>
          </a:p>
          <a:p>
            <a:endParaRPr lang="en-US" cap="none" dirty="0"/>
          </a:p>
        </p:txBody>
      </p:sp>
      <p:pic>
        <p:nvPicPr>
          <p:cNvPr id="2" name="Picture 1" descr="A black background with yellow dots&#10;&#10;Description automatically generated">
            <a:extLst>
              <a:ext uri="{FF2B5EF4-FFF2-40B4-BE49-F238E27FC236}">
                <a16:creationId xmlns:a16="http://schemas.microsoft.com/office/drawing/2014/main" id="{0728C251-A8DA-3093-9F20-9D65BE4AE13D}"/>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Tree>
    <p:extLst>
      <p:ext uri="{BB962C8B-B14F-4D97-AF65-F5344CB8AC3E}">
        <p14:creationId xmlns:p14="http://schemas.microsoft.com/office/powerpoint/2010/main" val="283926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4AEF9C7-DD54-2A3A-B24B-2D4881E9A6C8}"/>
              </a:ext>
            </a:extLst>
          </p:cNvPr>
          <p:cNvSpPr txBox="1"/>
          <p:nvPr/>
        </p:nvSpPr>
        <p:spPr>
          <a:xfrm>
            <a:off x="641356" y="2038779"/>
            <a:ext cx="11015026" cy="3806876"/>
          </a:xfrm>
          <a:prstGeom prst="rect">
            <a:avLst/>
          </a:prstGeom>
          <a:noFill/>
        </p:spPr>
        <p:txBody>
          <a:bodyPr wrap="square">
            <a:spAutoFit/>
          </a:bodyPr>
          <a:lstStyle/>
          <a:p>
            <a:pPr>
              <a:lnSpc>
                <a:spcPct val="115000"/>
              </a:lnSpc>
            </a:pPr>
            <a:r>
              <a:rPr lang="en-US" sz="3600" cap="none" dirty="0">
                <a:solidFill>
                  <a:srgbClr val="F5BD47"/>
                </a:solidFill>
                <a:latin typeface="Lato  "/>
                <a:ea typeface="Lato Thin" panose="020F0502020204030203" pitchFamily="34" charset="0"/>
                <a:cs typeface="Lato Thin" panose="020F0502020204030203" pitchFamily="34" charset="0"/>
              </a:rPr>
              <a:t>EXPLORING NEW OPPORTUNITIES</a:t>
            </a:r>
            <a:endParaRPr lang="en-US" sz="3600" dirty="0">
              <a:solidFill>
                <a:srgbClr val="F5BD47"/>
              </a:solidFill>
              <a:effectLst/>
              <a:latin typeface="Lato" panose="020F0502020204030203" pitchFamily="34" charset="0"/>
              <a:ea typeface="Lato" panose="020F0502020204030203" pitchFamily="34" charset="0"/>
              <a:cs typeface="Lato" panose="020F0502020204030203"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2200" dirty="0">
              <a:effectLst/>
              <a:latin typeface="Lato" panose="020F0502020204030203" pitchFamily="34" charset="0"/>
              <a:ea typeface="Lato" panose="020F0502020204030203" pitchFamily="34" charset="0"/>
              <a:cs typeface="Lato" panose="020F0502020204030203"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effectLst/>
                <a:latin typeface="Lato" panose="020F0502020204030203" pitchFamily="34" charset="0"/>
                <a:ea typeface="Lato" panose="020F0502020204030203" pitchFamily="34" charset="0"/>
                <a:cs typeface="Lato" panose="020F0502020204030203" pitchFamily="34" charset="0"/>
              </a:rPr>
              <a:t>While maintaining its focus on service, Zonta International will place a greater focus on advocacy and in doing so, increase Zonta’s credibility and visibility on issues facing women and girls in the world.</a:t>
            </a:r>
          </a:p>
          <a:p>
            <a:pPr marL="342900" marR="0" lvl="0" indent="-342900">
              <a:lnSpc>
                <a:spcPct val="115000"/>
              </a:lnSpc>
              <a:spcBef>
                <a:spcPts val="0"/>
              </a:spcBef>
              <a:spcAft>
                <a:spcPts val="0"/>
              </a:spcAft>
              <a:buFont typeface="Symbol" panose="05050102010706020507" pitchFamily="18" charset="2"/>
              <a:buChar char=""/>
            </a:pPr>
            <a:endParaRPr lang="en-US" sz="2200" dirty="0">
              <a:effectLst/>
              <a:latin typeface="Lato" panose="020F0502020204030203" pitchFamily="34" charset="0"/>
              <a:ea typeface="Lato" panose="020F0502020204030203" pitchFamily="34" charset="0"/>
              <a:cs typeface="Lato" panose="020F0502020204030203"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effectLst/>
                <a:latin typeface="Lato" panose="020F0502020204030203" pitchFamily="34" charset="0"/>
                <a:ea typeface="Lato" panose="020F0502020204030203" pitchFamily="34" charset="0"/>
                <a:cs typeface="Lato" panose="020F0502020204030203" pitchFamily="34" charset="0"/>
              </a:rPr>
              <a:t>Zonta International will direct time and resources to integrated public relations and communications strategies to position Zonta as an authority on gender equality issues globally.</a:t>
            </a:r>
          </a:p>
        </p:txBody>
      </p:sp>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sp>
        <p:nvSpPr>
          <p:cNvPr id="9" name="Title 1">
            <a:extLst>
              <a:ext uri="{FF2B5EF4-FFF2-40B4-BE49-F238E27FC236}">
                <a16:creationId xmlns:a16="http://schemas.microsoft.com/office/drawing/2014/main" id="{F453E2EE-8A14-7C86-C3E8-665FB64A5526}"/>
              </a:ext>
            </a:extLst>
          </p:cNvPr>
          <p:cNvSpPr txBox="1">
            <a:spLocks/>
          </p:cNvSpPr>
          <p:nvPr/>
        </p:nvSpPr>
        <p:spPr>
          <a:xfrm>
            <a:off x="1388963" y="615556"/>
            <a:ext cx="10840398" cy="701675"/>
          </a:xfrm>
          <a:prstGeom prst="rect">
            <a:avLst/>
          </a:prstGeom>
        </p:spPr>
        <p:txBody>
          <a:bodyP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GOAL #1 </a:t>
            </a:r>
            <a:r>
              <a:rPr lang="en-US" dirty="0"/>
              <a:t>Credible and Visible Voice</a:t>
            </a:r>
          </a:p>
        </p:txBody>
      </p:sp>
      <p:pic>
        <p:nvPicPr>
          <p:cNvPr id="2" name="Picture 1" descr="A black background with yellow dots&#10;&#10;Description automatically generated">
            <a:extLst>
              <a:ext uri="{FF2B5EF4-FFF2-40B4-BE49-F238E27FC236}">
                <a16:creationId xmlns:a16="http://schemas.microsoft.com/office/drawing/2014/main" id="{39B08D11-E73B-E2C2-2038-EA00CEA4A2BA}"/>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Tree>
    <p:extLst>
      <p:ext uri="{BB962C8B-B14F-4D97-AF65-F5344CB8AC3E}">
        <p14:creationId xmlns:p14="http://schemas.microsoft.com/office/powerpoint/2010/main" val="368660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normAutofit/>
          </a:bodyPr>
          <a:lstStyle/>
          <a:p>
            <a:r>
              <a:rPr lang="en-US" dirty="0">
                <a:solidFill>
                  <a:srgbClr val="005F71"/>
                </a:solidFill>
              </a:rPr>
              <a:t>2023-2030: Our goals</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a:xfrm>
            <a:off x="9448800" y="7105841"/>
            <a:ext cx="2743200" cy="2170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5139677" y="2663165"/>
            <a:ext cx="6878152" cy="2218830"/>
          </a:xfrm>
        </p:spPr>
        <p:txBody>
          <a:bodyPr>
            <a:noAutofit/>
          </a:bodyPr>
          <a:lstStyle/>
          <a:p>
            <a:pPr marL="0" marR="0" lvl="0" indent="0" algn="ctr" defTabSz="914400" rtl="0" eaLnBrk="1" fontAlgn="auto" latinLnBrk="0" hangingPunct="1">
              <a:lnSpc>
                <a:spcPts val="37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Clubs serve as a welcoming and inspiring environment to those who wish to work to empower women and girls and create information and resources necessary to focus on the most important issues facing women and girls. </a:t>
            </a:r>
          </a:p>
        </p:txBody>
      </p:sp>
      <p:sp>
        <p:nvSpPr>
          <p:cNvPr id="7" name="Text Placeholder 2">
            <a:extLst>
              <a:ext uri="{FF2B5EF4-FFF2-40B4-BE49-F238E27FC236}">
                <a16:creationId xmlns:a16="http://schemas.microsoft.com/office/drawing/2014/main" id="{69F6F345-FC21-9899-CA7B-D33D358AA836}"/>
              </a:ext>
            </a:extLst>
          </p:cNvPr>
          <p:cNvSpPr txBox="1">
            <a:spLocks/>
          </p:cNvSpPr>
          <p:nvPr/>
        </p:nvSpPr>
        <p:spPr>
          <a:xfrm>
            <a:off x="174171" y="1294116"/>
            <a:ext cx="4540802" cy="4537017"/>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dirty="0"/>
              <a:t>2</a:t>
            </a:r>
          </a:p>
          <a:p>
            <a:r>
              <a:rPr lang="en-US" dirty="0"/>
              <a:t>Club Success</a:t>
            </a:r>
          </a:p>
        </p:txBody>
      </p:sp>
      <p:pic>
        <p:nvPicPr>
          <p:cNvPr id="11" name="Picture 10" descr="A black background with yellow letters&#10;&#10;Description automatically generated">
            <a:extLst>
              <a:ext uri="{FF2B5EF4-FFF2-40B4-BE49-F238E27FC236}">
                <a16:creationId xmlns:a16="http://schemas.microsoft.com/office/drawing/2014/main" id="{F4512335-8B78-F764-053D-5EE94745E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grpSp>
        <p:nvGrpSpPr>
          <p:cNvPr id="4" name="Group 3">
            <a:extLst>
              <a:ext uri="{FF2B5EF4-FFF2-40B4-BE49-F238E27FC236}">
                <a16:creationId xmlns:a16="http://schemas.microsoft.com/office/drawing/2014/main" id="{7EBE1D64-2255-4485-AB65-CDAD4C4611E8}"/>
              </a:ext>
            </a:extLst>
          </p:cNvPr>
          <p:cNvGrpSpPr/>
          <p:nvPr/>
        </p:nvGrpSpPr>
        <p:grpSpPr>
          <a:xfrm>
            <a:off x="407739" y="6222161"/>
            <a:ext cx="11540424" cy="604150"/>
            <a:chOff x="407739" y="6222161"/>
            <a:chExt cx="11540424" cy="604150"/>
          </a:xfrm>
        </p:grpSpPr>
        <p:grpSp>
          <p:nvGrpSpPr>
            <p:cNvPr id="6" name="Group 5">
              <a:extLst>
                <a:ext uri="{FF2B5EF4-FFF2-40B4-BE49-F238E27FC236}">
                  <a16:creationId xmlns:a16="http://schemas.microsoft.com/office/drawing/2014/main" id="{A0DF15C5-BA99-7640-2E83-AEDFA153EC6A}"/>
                </a:ext>
              </a:extLst>
            </p:cNvPr>
            <p:cNvGrpSpPr/>
            <p:nvPr/>
          </p:nvGrpSpPr>
          <p:grpSpPr>
            <a:xfrm>
              <a:off x="3168621" y="6238224"/>
              <a:ext cx="1618244" cy="548640"/>
              <a:chOff x="2798780" y="6300735"/>
              <a:chExt cx="1618244" cy="548640"/>
            </a:xfrm>
          </p:grpSpPr>
          <p:sp>
            <p:nvSpPr>
              <p:cNvPr id="28" name="Text Placeholder 2">
                <a:extLst>
                  <a:ext uri="{FF2B5EF4-FFF2-40B4-BE49-F238E27FC236}">
                    <a16:creationId xmlns:a16="http://schemas.microsoft.com/office/drawing/2014/main" id="{1EE2A618-FCD3-AA9C-0FE0-6FC4B545B8D5}"/>
                  </a:ext>
                </a:extLst>
              </p:cNvPr>
              <p:cNvSpPr txBox="1">
                <a:spLocks/>
              </p:cNvSpPr>
              <p:nvPr/>
            </p:nvSpPr>
            <p:spPr>
              <a:xfrm>
                <a:off x="2798780" y="6300735"/>
                <a:ext cx="548640" cy="548640"/>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a:t>
                </a:r>
              </a:p>
            </p:txBody>
          </p:sp>
          <p:sp>
            <p:nvSpPr>
              <p:cNvPr id="29" name="Text Placeholder 6">
                <a:extLst>
                  <a:ext uri="{FF2B5EF4-FFF2-40B4-BE49-F238E27FC236}">
                    <a16:creationId xmlns:a16="http://schemas.microsoft.com/office/drawing/2014/main" id="{89AEB4E8-147E-E174-5AC1-2649A34DDC7F}"/>
                  </a:ext>
                </a:extLst>
              </p:cNvPr>
              <p:cNvSpPr txBox="1">
                <a:spLocks/>
              </p:cNvSpPr>
              <p:nvPr/>
            </p:nvSpPr>
            <p:spPr>
              <a:xfrm>
                <a:off x="3156157" y="6340182"/>
                <a:ext cx="1260867" cy="4697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Club </a:t>
                </a:r>
                <a:br>
                  <a:rPr lang="en-US" sz="1600" dirty="0"/>
                </a:br>
                <a:r>
                  <a:rPr lang="en-US" sz="1600" dirty="0"/>
                  <a:t>Success</a:t>
                </a:r>
              </a:p>
            </p:txBody>
          </p:sp>
        </p:grpSp>
        <p:grpSp>
          <p:nvGrpSpPr>
            <p:cNvPr id="8" name="Group 7">
              <a:extLst>
                <a:ext uri="{FF2B5EF4-FFF2-40B4-BE49-F238E27FC236}">
                  <a16:creationId xmlns:a16="http://schemas.microsoft.com/office/drawing/2014/main" id="{7E69E2D7-7396-40B5-C026-47AEFFCFC59E}"/>
                </a:ext>
              </a:extLst>
            </p:cNvPr>
            <p:cNvGrpSpPr/>
            <p:nvPr/>
          </p:nvGrpSpPr>
          <p:grpSpPr>
            <a:xfrm>
              <a:off x="5446315" y="6277671"/>
              <a:ext cx="2869828" cy="548640"/>
              <a:chOff x="5220002" y="6307054"/>
              <a:chExt cx="2869828" cy="548640"/>
            </a:xfrm>
          </p:grpSpPr>
          <p:sp>
            <p:nvSpPr>
              <p:cNvPr id="26" name="Text Placeholder 7">
                <a:extLst>
                  <a:ext uri="{FF2B5EF4-FFF2-40B4-BE49-F238E27FC236}">
                    <a16:creationId xmlns:a16="http://schemas.microsoft.com/office/drawing/2014/main" id="{254378B4-38AE-89FE-772E-2D795002F6F3}"/>
                  </a:ext>
                </a:extLst>
              </p:cNvPr>
              <p:cNvSpPr txBox="1">
                <a:spLocks/>
              </p:cNvSpPr>
              <p:nvPr/>
            </p:nvSpPr>
            <p:spPr>
              <a:xfrm>
                <a:off x="5718596" y="6307113"/>
                <a:ext cx="2371234"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International Leadership </a:t>
                </a:r>
                <a:br>
                  <a:rPr lang="en-US" sz="1600" dirty="0"/>
                </a:br>
                <a:r>
                  <a:rPr lang="en-US" sz="1600" dirty="0"/>
                  <a:t>&amp; Sustainability</a:t>
                </a:r>
              </a:p>
            </p:txBody>
          </p:sp>
          <p:sp>
            <p:nvSpPr>
              <p:cNvPr id="27" name="Text Placeholder 2">
                <a:extLst>
                  <a:ext uri="{FF2B5EF4-FFF2-40B4-BE49-F238E27FC236}">
                    <a16:creationId xmlns:a16="http://schemas.microsoft.com/office/drawing/2014/main" id="{39C663DA-11F8-66FF-66A8-333317C06016}"/>
                  </a:ext>
                </a:extLst>
              </p:cNvPr>
              <p:cNvSpPr txBox="1">
                <a:spLocks/>
              </p:cNvSpPr>
              <p:nvPr/>
            </p:nvSpPr>
            <p:spPr>
              <a:xfrm>
                <a:off x="5220002" y="6307054"/>
                <a:ext cx="548640" cy="548640"/>
              </a:xfrm>
              <a:prstGeom prst="ellipse">
                <a:avLst/>
              </a:prstGeom>
              <a:gradFill>
                <a:gsLst>
                  <a:gs pos="0">
                    <a:srgbClr val="CD3463"/>
                  </a:gs>
                  <a:gs pos="96000">
                    <a:srgbClr val="8C3F5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3</a:t>
                </a:r>
              </a:p>
            </p:txBody>
          </p:sp>
        </p:grpSp>
        <p:grpSp>
          <p:nvGrpSpPr>
            <p:cNvPr id="9" name="Group 8">
              <a:extLst>
                <a:ext uri="{FF2B5EF4-FFF2-40B4-BE49-F238E27FC236}">
                  <a16:creationId xmlns:a16="http://schemas.microsoft.com/office/drawing/2014/main" id="{02B71722-67FD-0D5A-5599-D9789BEABD83}"/>
                </a:ext>
              </a:extLst>
            </p:cNvPr>
            <p:cNvGrpSpPr/>
            <p:nvPr/>
          </p:nvGrpSpPr>
          <p:grpSpPr>
            <a:xfrm>
              <a:off x="8975594" y="6235657"/>
              <a:ext cx="2972569" cy="565885"/>
              <a:chOff x="8914631" y="6284397"/>
              <a:chExt cx="2972569" cy="565885"/>
            </a:xfrm>
          </p:grpSpPr>
          <p:sp>
            <p:nvSpPr>
              <p:cNvPr id="21" name="Text Placeholder 8">
                <a:extLst>
                  <a:ext uri="{FF2B5EF4-FFF2-40B4-BE49-F238E27FC236}">
                    <a16:creationId xmlns:a16="http://schemas.microsoft.com/office/drawing/2014/main" id="{44F2E96B-554A-827C-8053-045F5598ED9E}"/>
                  </a:ext>
                </a:extLst>
              </p:cNvPr>
              <p:cNvSpPr txBox="1">
                <a:spLocks/>
              </p:cNvSpPr>
              <p:nvPr/>
            </p:nvSpPr>
            <p:spPr>
              <a:xfrm>
                <a:off x="9259721" y="6299395"/>
                <a:ext cx="2627479" cy="5508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Engagement of </a:t>
                </a:r>
                <a:br>
                  <a:rPr lang="en-US" sz="1600" dirty="0"/>
                </a:br>
                <a:r>
                  <a:rPr lang="en-US" sz="1600" dirty="0"/>
                  <a:t>Audiences and Alliances</a:t>
                </a:r>
              </a:p>
            </p:txBody>
          </p:sp>
          <p:sp>
            <p:nvSpPr>
              <p:cNvPr id="22" name="Text Placeholder 2">
                <a:extLst>
                  <a:ext uri="{FF2B5EF4-FFF2-40B4-BE49-F238E27FC236}">
                    <a16:creationId xmlns:a16="http://schemas.microsoft.com/office/drawing/2014/main" id="{EC412AA7-A509-D306-0C2A-DA7E70708180}"/>
                  </a:ext>
                </a:extLst>
              </p:cNvPr>
              <p:cNvSpPr txBox="1">
                <a:spLocks/>
              </p:cNvSpPr>
              <p:nvPr/>
            </p:nvSpPr>
            <p:spPr>
              <a:xfrm>
                <a:off x="8914631" y="6284397"/>
                <a:ext cx="551347" cy="550887"/>
              </a:xfrm>
              <a:prstGeom prst="ellipse">
                <a:avLst/>
              </a:prstGeom>
              <a:gradFill>
                <a:gsLst>
                  <a:gs pos="0">
                    <a:srgbClr val="9B74B3"/>
                  </a:gs>
                  <a:gs pos="96000">
                    <a:srgbClr val="885BA6"/>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4</a:t>
                </a:r>
              </a:p>
            </p:txBody>
          </p:sp>
        </p:grpSp>
        <p:grpSp>
          <p:nvGrpSpPr>
            <p:cNvPr id="10" name="Group 9">
              <a:extLst>
                <a:ext uri="{FF2B5EF4-FFF2-40B4-BE49-F238E27FC236}">
                  <a16:creationId xmlns:a16="http://schemas.microsoft.com/office/drawing/2014/main" id="{D89C79F9-713C-1581-EB6D-3289132CC42A}"/>
                </a:ext>
              </a:extLst>
            </p:cNvPr>
            <p:cNvGrpSpPr/>
            <p:nvPr/>
          </p:nvGrpSpPr>
          <p:grpSpPr>
            <a:xfrm>
              <a:off x="407739" y="6222161"/>
              <a:ext cx="1911216" cy="548640"/>
              <a:chOff x="63681" y="6300735"/>
              <a:chExt cx="1911216" cy="548640"/>
            </a:xfrm>
          </p:grpSpPr>
          <p:sp>
            <p:nvSpPr>
              <p:cNvPr id="15" name="Text Placeholder 2">
                <a:extLst>
                  <a:ext uri="{FF2B5EF4-FFF2-40B4-BE49-F238E27FC236}">
                    <a16:creationId xmlns:a16="http://schemas.microsoft.com/office/drawing/2014/main" id="{D2958F65-C504-2251-934E-F3E3FDD1E615}"/>
                  </a:ext>
                </a:extLst>
              </p:cNvPr>
              <p:cNvSpPr txBox="1">
                <a:spLocks/>
              </p:cNvSpPr>
              <p:nvPr/>
            </p:nvSpPr>
            <p:spPr>
              <a:xfrm>
                <a:off x="63681" y="6300735"/>
                <a:ext cx="548640" cy="548640"/>
              </a:xfrm>
              <a:prstGeom prst="ellipse">
                <a:avLst/>
              </a:prstGeom>
              <a:gradFill>
                <a:gsLst>
                  <a:gs pos="0">
                    <a:srgbClr val="FED692"/>
                  </a:gs>
                  <a:gs pos="96000">
                    <a:srgbClr val="F5BD4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1</a:t>
                </a:r>
              </a:p>
            </p:txBody>
          </p:sp>
          <p:sp>
            <p:nvSpPr>
              <p:cNvPr id="20" name="Text Placeholder 7">
                <a:extLst>
                  <a:ext uri="{FF2B5EF4-FFF2-40B4-BE49-F238E27FC236}">
                    <a16:creationId xmlns:a16="http://schemas.microsoft.com/office/drawing/2014/main" id="{013691EC-BD43-9946-41D7-588A00C145E3}"/>
                  </a:ext>
                </a:extLst>
              </p:cNvPr>
              <p:cNvSpPr txBox="1">
                <a:spLocks/>
              </p:cNvSpPr>
              <p:nvPr/>
            </p:nvSpPr>
            <p:spPr>
              <a:xfrm>
                <a:off x="587298" y="6367592"/>
                <a:ext cx="1387599"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Credible and </a:t>
                </a:r>
                <a:br>
                  <a:rPr lang="en-US" sz="1600" dirty="0"/>
                </a:br>
                <a:r>
                  <a:rPr lang="en-US" sz="1600" dirty="0"/>
                  <a:t>Visible Voice</a:t>
                </a:r>
              </a:p>
            </p:txBody>
          </p:sp>
        </p:grpSp>
      </p:grpSp>
    </p:spTree>
    <p:extLst>
      <p:ext uri="{BB962C8B-B14F-4D97-AF65-F5344CB8AC3E}">
        <p14:creationId xmlns:p14="http://schemas.microsoft.com/office/powerpoint/2010/main" val="140944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00BCD3"/>
              </a:gs>
              <a:gs pos="100000">
                <a:srgbClr val="5095A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00BCD3"/>
              </a:gs>
              <a:gs pos="100000">
                <a:srgbClr val="5095A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9" name="Title 1">
            <a:extLst>
              <a:ext uri="{FF2B5EF4-FFF2-40B4-BE49-F238E27FC236}">
                <a16:creationId xmlns:a16="http://schemas.microsoft.com/office/drawing/2014/main" id="{F453E2EE-8A14-7C86-C3E8-665FB64A5526}"/>
              </a:ext>
            </a:extLst>
          </p:cNvPr>
          <p:cNvSpPr txBox="1">
            <a:spLocks/>
          </p:cNvSpPr>
          <p:nvPr/>
        </p:nvSpPr>
        <p:spPr>
          <a:xfrm>
            <a:off x="1388963" y="615556"/>
            <a:ext cx="10840398" cy="701675"/>
          </a:xfrm>
          <a:prstGeom prst="rect">
            <a:avLst/>
          </a:prstGeom>
        </p:spPr>
        <p:txBody>
          <a:bodyP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GOAL &amp; KEY STRATEGIES #2</a:t>
            </a:r>
          </a:p>
        </p:txBody>
      </p:sp>
      <p:sp>
        <p:nvSpPr>
          <p:cNvPr id="12" name="TextBox 11">
            <a:extLst>
              <a:ext uri="{FF2B5EF4-FFF2-40B4-BE49-F238E27FC236}">
                <a16:creationId xmlns:a16="http://schemas.microsoft.com/office/drawing/2014/main" id="{F655D92C-37A1-D58B-712D-450AEE88E30F}"/>
              </a:ext>
            </a:extLst>
          </p:cNvPr>
          <p:cNvSpPr txBox="1"/>
          <p:nvPr/>
        </p:nvSpPr>
        <p:spPr>
          <a:xfrm>
            <a:off x="641355" y="3036101"/>
            <a:ext cx="11439645"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Lato" panose="020F0502020204030203" pitchFamily="34" charset="0"/>
                <a:ea typeface="Lato" panose="020F0502020204030203" pitchFamily="34" charset="0"/>
                <a:cs typeface="Lato" panose="020F0502020204030203" pitchFamily="34" charset="0"/>
              </a:rPr>
              <a:t>2</a:t>
            </a: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.1 	</a:t>
            </a:r>
            <a:r>
              <a:rPr kumimoji="0" lang="en-US" sz="24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Increase focus on the value of Zonta clubs to deliver impact in their local 	communities.</a:t>
            </a:r>
          </a:p>
        </p:txBody>
      </p:sp>
      <p:sp>
        <p:nvSpPr>
          <p:cNvPr id="14" name="TextBox 13">
            <a:extLst>
              <a:ext uri="{FF2B5EF4-FFF2-40B4-BE49-F238E27FC236}">
                <a16:creationId xmlns:a16="http://schemas.microsoft.com/office/drawing/2014/main" id="{233C9DED-463E-3C18-1E10-701A35097FC8}"/>
              </a:ext>
            </a:extLst>
          </p:cNvPr>
          <p:cNvSpPr txBox="1"/>
          <p:nvPr/>
        </p:nvSpPr>
        <p:spPr>
          <a:xfrm>
            <a:off x="641355" y="4079460"/>
            <a:ext cx="11439645"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Lato" panose="020F0502020204030203" pitchFamily="34" charset="0"/>
                <a:ea typeface="Lato" panose="020F0502020204030203" pitchFamily="34" charset="0"/>
                <a:cs typeface="Lato" panose="020F0502020204030203" pitchFamily="34" charset="0"/>
              </a:rPr>
              <a:t>2</a:t>
            </a: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.2 	</a:t>
            </a:r>
            <a:r>
              <a:rPr kumimoji="0" lang="en-US" sz="24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Expand focus and support for forming and chartering new Zonta clubs.</a:t>
            </a:r>
          </a:p>
        </p:txBody>
      </p:sp>
      <p:sp>
        <p:nvSpPr>
          <p:cNvPr id="16" name="TextBox 15">
            <a:extLst>
              <a:ext uri="{FF2B5EF4-FFF2-40B4-BE49-F238E27FC236}">
                <a16:creationId xmlns:a16="http://schemas.microsoft.com/office/drawing/2014/main" id="{8E97496F-BEE0-6BBA-A214-45A88F89D230}"/>
              </a:ext>
            </a:extLst>
          </p:cNvPr>
          <p:cNvSpPr txBox="1"/>
          <p:nvPr/>
        </p:nvSpPr>
        <p:spPr>
          <a:xfrm>
            <a:off x="641354" y="5427513"/>
            <a:ext cx="11550645"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Lato" panose="020F0502020204030203" pitchFamily="34" charset="0"/>
                <a:ea typeface="Lato" panose="020F0502020204030203" pitchFamily="34" charset="0"/>
                <a:cs typeface="Lato" panose="020F0502020204030203" pitchFamily="34" charset="0"/>
              </a:rPr>
              <a:t>2.4</a:t>
            </a: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Encourage the Zonta Spirit for a healthy club life and inclusive environment.</a:t>
            </a:r>
          </a:p>
        </p:txBody>
      </p:sp>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sp>
        <p:nvSpPr>
          <p:cNvPr id="18" name="TextBox 17">
            <a:extLst>
              <a:ext uri="{FF2B5EF4-FFF2-40B4-BE49-F238E27FC236}">
                <a16:creationId xmlns:a16="http://schemas.microsoft.com/office/drawing/2014/main" id="{54AEF9C7-DD54-2A3A-B24B-2D4881E9A6C8}"/>
              </a:ext>
            </a:extLst>
          </p:cNvPr>
          <p:cNvSpPr txBox="1"/>
          <p:nvPr/>
        </p:nvSpPr>
        <p:spPr>
          <a:xfrm>
            <a:off x="229121" y="1667204"/>
            <a:ext cx="11733758" cy="1089529"/>
          </a:xfrm>
          <a:prstGeom prst="rect">
            <a:avLst/>
          </a:prstGeom>
          <a:noFill/>
        </p:spPr>
        <p:txBody>
          <a:bodyPr wrap="square">
            <a:spAutoFit/>
          </a:bodyPr>
          <a:lstStyle/>
          <a:p>
            <a:pPr marL="228600" marR="0" lvl="0" indent="0"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1"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Club Success </a:t>
            </a:r>
            <a:r>
              <a:rPr kumimoji="0" lang="en-US" sz="240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Clubs serve as a welcoming and inspiring environment to those who wish to work to empower women and girls and create information and resources necessary to focus on the most important issues facing women and girls. </a:t>
            </a:r>
          </a:p>
        </p:txBody>
      </p:sp>
      <p:sp>
        <p:nvSpPr>
          <p:cNvPr id="2" name="TextBox 1">
            <a:extLst>
              <a:ext uri="{FF2B5EF4-FFF2-40B4-BE49-F238E27FC236}">
                <a16:creationId xmlns:a16="http://schemas.microsoft.com/office/drawing/2014/main" id="{955C66E9-0583-5015-3212-6639D1C1F9B1}"/>
              </a:ext>
            </a:extLst>
          </p:cNvPr>
          <p:cNvSpPr txBox="1"/>
          <p:nvPr/>
        </p:nvSpPr>
        <p:spPr>
          <a:xfrm>
            <a:off x="641354" y="4753487"/>
            <a:ext cx="11439645" cy="461665"/>
          </a:xfrm>
          <a:prstGeom prst="rect">
            <a:avLst/>
          </a:prstGeom>
          <a:noFill/>
        </p:spPr>
        <p:txBody>
          <a:bodyPr wrap="square">
            <a:spAutoFit/>
          </a:bodyPr>
          <a:lstStyle/>
          <a:p>
            <a:pPr defTabSz="914400">
              <a:defRPr/>
            </a:pPr>
            <a:r>
              <a:rPr lang="en-US" sz="2400" b="1" dirty="0">
                <a:solidFill>
                  <a:srgbClr val="000000"/>
                </a:solidFill>
                <a:latin typeface="Lato" panose="020F0502020204030203" pitchFamily="34" charset="0"/>
                <a:ea typeface="Lato" panose="020F0502020204030203" pitchFamily="34" charset="0"/>
                <a:cs typeface="Lato" panose="020F0502020204030203" pitchFamily="34" charset="0"/>
              </a:rPr>
              <a:t>2</a:t>
            </a: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.3 	</a:t>
            </a:r>
            <a:r>
              <a:rPr kumimoji="0" lang="en-US" sz="24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Recognize the right of clubs and individuals to have self-determination.</a:t>
            </a:r>
          </a:p>
        </p:txBody>
      </p:sp>
      <p:pic>
        <p:nvPicPr>
          <p:cNvPr id="13" name="Picture 12" descr="A black background with yellow dots&#10;&#10;Description automatically generated">
            <a:extLst>
              <a:ext uri="{FF2B5EF4-FFF2-40B4-BE49-F238E27FC236}">
                <a16:creationId xmlns:a16="http://schemas.microsoft.com/office/drawing/2014/main" id="{51B1D6DB-6211-05C6-AE6D-D5EBB8F153CC}"/>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Tree>
    <p:extLst>
      <p:ext uri="{BB962C8B-B14F-4D97-AF65-F5344CB8AC3E}">
        <p14:creationId xmlns:p14="http://schemas.microsoft.com/office/powerpoint/2010/main" val="173321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4"/>
            <a:ext cx="12192000" cy="216989"/>
          </a:xfrm>
          <a:prstGeom prst="rect">
            <a:avLst/>
          </a:prstGeom>
          <a:gradFill>
            <a:gsLst>
              <a:gs pos="0">
                <a:srgbClr val="00BCD3"/>
              </a:gs>
              <a:gs pos="100000">
                <a:srgbClr val="5095A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00BCD3"/>
              </a:gs>
              <a:gs pos="100000">
                <a:srgbClr val="5095A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pic>
        <p:nvPicPr>
          <p:cNvPr id="3" name="Picture 2" descr="A black background with yellow dots&#10;&#10;Description automatically generated">
            <a:extLst>
              <a:ext uri="{FF2B5EF4-FFF2-40B4-BE49-F238E27FC236}">
                <a16:creationId xmlns:a16="http://schemas.microsoft.com/office/drawing/2014/main" id="{371BF819-545F-B035-656B-4BA8BE19704B}"/>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5" name="TextBox 4">
            <a:extLst>
              <a:ext uri="{FF2B5EF4-FFF2-40B4-BE49-F238E27FC236}">
                <a16:creationId xmlns:a16="http://schemas.microsoft.com/office/drawing/2014/main" id="{4239C565-60D8-1756-2A2C-55AD310B76FC}"/>
              </a:ext>
            </a:extLst>
          </p:cNvPr>
          <p:cNvSpPr txBox="1"/>
          <p:nvPr/>
        </p:nvSpPr>
        <p:spPr>
          <a:xfrm>
            <a:off x="603682" y="1894666"/>
            <a:ext cx="11079332" cy="2488245"/>
          </a:xfrm>
          <a:prstGeom prst="rect">
            <a:avLst/>
          </a:prstGeom>
          <a:noFill/>
        </p:spPr>
        <p:txBody>
          <a:bodyPr wrap="square">
            <a:spAutoFit/>
          </a:bodyPr>
          <a:lstStyle/>
          <a:p>
            <a:pPr marR="0" lvl="0">
              <a:lnSpc>
                <a:spcPct val="115000"/>
              </a:lnSpc>
              <a:spcBef>
                <a:spcPts val="1200"/>
              </a:spcBef>
              <a:spcAft>
                <a:spcPts val="0"/>
              </a:spcAft>
            </a:pPr>
            <a:r>
              <a:rPr lang="en-US" sz="3600" cap="none" dirty="0">
                <a:solidFill>
                  <a:srgbClr val="005F71"/>
                </a:solidFill>
                <a:latin typeface="Lato  "/>
                <a:ea typeface="Lato Thin" panose="020F0502020204030203" pitchFamily="34" charset="0"/>
                <a:cs typeface="Lato Thin" panose="020F0502020204030203" pitchFamily="34" charset="0"/>
              </a:rPr>
              <a:t>STRENGTHENING OUR EFFORTS</a:t>
            </a:r>
            <a:endParaRPr lang="en-US" sz="3600" dirty="0">
              <a:solidFill>
                <a:srgbClr val="005F71"/>
              </a:solidFill>
              <a:effectLst/>
              <a:latin typeface="Lato  "/>
              <a:ea typeface="Lato Thin" panose="020F0502020204030203" pitchFamily="34" charset="0"/>
              <a:cs typeface="Lato Thin" panose="020F0502020204030203" pitchFamily="34" charset="0"/>
            </a:endParaRP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International will expand the club creator program and tools to support the chartering of Zonta clubs in new and existing Zonta countries.</a:t>
            </a: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will continue to champion the Zonta Spirit as integral to creating healthy and vibrant Zonta clubs.</a:t>
            </a:r>
          </a:p>
        </p:txBody>
      </p:sp>
      <p:sp>
        <p:nvSpPr>
          <p:cNvPr id="9" name="Title 1">
            <a:extLst>
              <a:ext uri="{FF2B5EF4-FFF2-40B4-BE49-F238E27FC236}">
                <a16:creationId xmlns:a16="http://schemas.microsoft.com/office/drawing/2014/main" id="{F453E2EE-8A14-7C86-C3E8-665FB64A5526}"/>
              </a:ext>
            </a:extLst>
          </p:cNvPr>
          <p:cNvSpPr txBox="1">
            <a:spLocks/>
          </p:cNvSpPr>
          <p:nvPr/>
        </p:nvSpPr>
        <p:spPr>
          <a:xfrm>
            <a:off x="1388963" y="615556"/>
            <a:ext cx="10840398" cy="701675"/>
          </a:xfrm>
          <a:prstGeom prst="rect">
            <a:avLst/>
          </a:prstGeom>
        </p:spPr>
        <p:txBody>
          <a:bodyP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GOAL #2 CLUB SUCCESS</a:t>
            </a:r>
          </a:p>
        </p:txBody>
      </p:sp>
    </p:spTree>
    <p:extLst>
      <p:ext uri="{BB962C8B-B14F-4D97-AF65-F5344CB8AC3E}">
        <p14:creationId xmlns:p14="http://schemas.microsoft.com/office/powerpoint/2010/main" val="116576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00BCD3"/>
              </a:gs>
              <a:gs pos="100000">
                <a:srgbClr val="5095A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00BCD3"/>
              </a:gs>
              <a:gs pos="100000">
                <a:srgbClr val="5095A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sp>
        <p:nvSpPr>
          <p:cNvPr id="5" name="TextBox 4">
            <a:extLst>
              <a:ext uri="{FF2B5EF4-FFF2-40B4-BE49-F238E27FC236}">
                <a16:creationId xmlns:a16="http://schemas.microsoft.com/office/drawing/2014/main" id="{4239C565-60D8-1756-2A2C-55AD310B76FC}"/>
              </a:ext>
            </a:extLst>
          </p:cNvPr>
          <p:cNvSpPr txBox="1"/>
          <p:nvPr/>
        </p:nvSpPr>
        <p:spPr>
          <a:xfrm>
            <a:off x="603682" y="1894666"/>
            <a:ext cx="11079332" cy="2859885"/>
          </a:xfrm>
          <a:prstGeom prst="rect">
            <a:avLst/>
          </a:prstGeom>
          <a:noFill/>
        </p:spPr>
        <p:txBody>
          <a:bodyPr wrap="square">
            <a:spAutoFit/>
          </a:bodyPr>
          <a:lstStyle/>
          <a:p>
            <a:pPr marR="0" lvl="0">
              <a:lnSpc>
                <a:spcPct val="115000"/>
              </a:lnSpc>
              <a:spcBef>
                <a:spcPts val="1200"/>
              </a:spcBef>
              <a:spcAft>
                <a:spcPts val="0"/>
              </a:spcAft>
            </a:pPr>
            <a:r>
              <a:rPr lang="en-US" sz="3600" dirty="0">
                <a:solidFill>
                  <a:srgbClr val="005F71"/>
                </a:solidFill>
                <a:latin typeface="Lato  "/>
                <a:ea typeface="Lato Thin" panose="020F0502020204030203" pitchFamily="34" charset="0"/>
                <a:cs typeface="Lato Thin" panose="020F0502020204030203" pitchFamily="34" charset="0"/>
              </a:rPr>
              <a:t>EXPLORING </a:t>
            </a:r>
            <a:r>
              <a:rPr lang="en-US" sz="3600" cap="none" dirty="0">
                <a:solidFill>
                  <a:srgbClr val="005F71"/>
                </a:solidFill>
                <a:latin typeface="Lato  "/>
                <a:ea typeface="Lato Thin" panose="020F0502020204030203" pitchFamily="34" charset="0"/>
                <a:cs typeface="Lato Thin" panose="020F0502020204030203" pitchFamily="34" charset="0"/>
              </a:rPr>
              <a:t>NEW OPPORTUNITIES</a:t>
            </a:r>
            <a:endParaRPr lang="en-US" sz="3600" dirty="0">
              <a:effectLst/>
              <a:latin typeface="Lato" panose="020F0502020204030203" pitchFamily="34" charset="0"/>
              <a:ea typeface="Lato" panose="020F0502020204030203" pitchFamily="34" charset="0"/>
              <a:cs typeface="Lato" panose="020F0502020204030203" pitchFamily="34" charset="0"/>
            </a:endParaRP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International will recognize and celebrate meaningful local projects addressing gender equity, education equality, climate justice, women in decision-making positions or gender-based violence.</a:t>
            </a: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will simplify club governance and give clubs greater autonomy and flexibility to operate in a way that best serves the club and club members.</a:t>
            </a:r>
          </a:p>
        </p:txBody>
      </p:sp>
      <p:sp>
        <p:nvSpPr>
          <p:cNvPr id="9" name="Title 1">
            <a:extLst>
              <a:ext uri="{FF2B5EF4-FFF2-40B4-BE49-F238E27FC236}">
                <a16:creationId xmlns:a16="http://schemas.microsoft.com/office/drawing/2014/main" id="{F453E2EE-8A14-7C86-C3E8-665FB64A5526}"/>
              </a:ext>
            </a:extLst>
          </p:cNvPr>
          <p:cNvSpPr txBox="1">
            <a:spLocks/>
          </p:cNvSpPr>
          <p:nvPr/>
        </p:nvSpPr>
        <p:spPr>
          <a:xfrm>
            <a:off x="1388963" y="615556"/>
            <a:ext cx="10840398" cy="701675"/>
          </a:xfrm>
          <a:prstGeom prst="rect">
            <a:avLst/>
          </a:prstGeom>
        </p:spPr>
        <p:txBody>
          <a:bodyP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GOAL #2 CLUB SUCCESS</a:t>
            </a:r>
          </a:p>
        </p:txBody>
      </p:sp>
      <p:pic>
        <p:nvPicPr>
          <p:cNvPr id="2" name="Picture 1" descr="A black background with yellow dots&#10;&#10;Description automatically generated">
            <a:extLst>
              <a:ext uri="{FF2B5EF4-FFF2-40B4-BE49-F238E27FC236}">
                <a16:creationId xmlns:a16="http://schemas.microsoft.com/office/drawing/2014/main" id="{38DA7D36-0E40-92DC-2756-22F55F7729B8}"/>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Tree>
    <p:extLst>
      <p:ext uri="{BB962C8B-B14F-4D97-AF65-F5344CB8AC3E}">
        <p14:creationId xmlns:p14="http://schemas.microsoft.com/office/powerpoint/2010/main" val="45314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normAutofit/>
          </a:bodyPr>
          <a:lstStyle/>
          <a:p>
            <a:r>
              <a:rPr lang="en-US" dirty="0">
                <a:solidFill>
                  <a:srgbClr val="005F71"/>
                </a:solidFill>
              </a:rPr>
              <a:t>2023-2030: Our goals</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a:xfrm>
            <a:off x="9448800" y="6948024"/>
            <a:ext cx="2743200" cy="2170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5139677" y="2424201"/>
            <a:ext cx="6878152" cy="2218830"/>
          </a:xfrm>
        </p:spPr>
        <p:txBody>
          <a:bodyPr>
            <a:noAutofit/>
          </a:bodyPr>
          <a:lstStyle/>
          <a:p>
            <a:pPr marL="0" marR="0" lvl="0" indent="0" algn="ctr" defTabSz="914400" rtl="0" eaLnBrk="1" fontAlgn="auto" latinLnBrk="0" hangingPunct="1">
              <a:lnSpc>
                <a:spcPts val="37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manages its resources, including both time and money, to meet the vision and ensure the organization’s long-term viability and success. </a:t>
            </a: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modernizes its governance structure to align with its strategic plan, ensure innovative thought and allow for effective decision-making.</a:t>
            </a:r>
          </a:p>
        </p:txBody>
      </p:sp>
      <p:sp>
        <p:nvSpPr>
          <p:cNvPr id="7" name="Text Placeholder 2">
            <a:extLst>
              <a:ext uri="{FF2B5EF4-FFF2-40B4-BE49-F238E27FC236}">
                <a16:creationId xmlns:a16="http://schemas.microsoft.com/office/drawing/2014/main" id="{69F6F345-FC21-9899-CA7B-D33D358AA836}"/>
              </a:ext>
            </a:extLst>
          </p:cNvPr>
          <p:cNvSpPr txBox="1">
            <a:spLocks/>
          </p:cNvSpPr>
          <p:nvPr/>
        </p:nvSpPr>
        <p:spPr>
          <a:xfrm>
            <a:off x="174171" y="1294116"/>
            <a:ext cx="4540802" cy="4537017"/>
          </a:xfrm>
          <a:prstGeom prst="ellipse">
            <a:avLst/>
          </a:prstGeom>
          <a:gradFill>
            <a:gsLst>
              <a:gs pos="0">
                <a:srgbClr val="D77CA0"/>
              </a:gs>
              <a:gs pos="96000">
                <a:srgbClr val="CD346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dirty="0"/>
              <a:t>3</a:t>
            </a:r>
          </a:p>
          <a:p>
            <a:r>
              <a:rPr lang="en-US" dirty="0"/>
              <a:t>International Leadership &amp; Success</a:t>
            </a:r>
          </a:p>
        </p:txBody>
      </p:sp>
      <p:pic>
        <p:nvPicPr>
          <p:cNvPr id="11" name="Picture 10" descr="A black background with yellow letters&#10;&#10;Description automatically generated">
            <a:extLst>
              <a:ext uri="{FF2B5EF4-FFF2-40B4-BE49-F238E27FC236}">
                <a16:creationId xmlns:a16="http://schemas.microsoft.com/office/drawing/2014/main" id="{F4512335-8B78-F764-053D-5EE94745E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grpSp>
        <p:nvGrpSpPr>
          <p:cNvPr id="22" name="Group 21">
            <a:extLst>
              <a:ext uri="{FF2B5EF4-FFF2-40B4-BE49-F238E27FC236}">
                <a16:creationId xmlns:a16="http://schemas.microsoft.com/office/drawing/2014/main" id="{FF02A47B-7BC9-CAB5-6926-11894D69ABFB}"/>
              </a:ext>
            </a:extLst>
          </p:cNvPr>
          <p:cNvGrpSpPr/>
          <p:nvPr/>
        </p:nvGrpSpPr>
        <p:grpSpPr>
          <a:xfrm>
            <a:off x="407739" y="6222161"/>
            <a:ext cx="11540424" cy="604150"/>
            <a:chOff x="407739" y="6222161"/>
            <a:chExt cx="11540424" cy="604150"/>
          </a:xfrm>
        </p:grpSpPr>
        <p:grpSp>
          <p:nvGrpSpPr>
            <p:cNvPr id="21" name="Group 20">
              <a:extLst>
                <a:ext uri="{FF2B5EF4-FFF2-40B4-BE49-F238E27FC236}">
                  <a16:creationId xmlns:a16="http://schemas.microsoft.com/office/drawing/2014/main" id="{651F9CCD-B18C-B7BF-AEF7-681E0606DCAF}"/>
                </a:ext>
              </a:extLst>
            </p:cNvPr>
            <p:cNvGrpSpPr/>
            <p:nvPr/>
          </p:nvGrpSpPr>
          <p:grpSpPr>
            <a:xfrm>
              <a:off x="3168621" y="6238224"/>
              <a:ext cx="1618244" cy="548640"/>
              <a:chOff x="2798780" y="6300735"/>
              <a:chExt cx="1618244" cy="548640"/>
            </a:xfrm>
          </p:grpSpPr>
          <p:sp>
            <p:nvSpPr>
              <p:cNvPr id="14" name="Text Placeholder 2">
                <a:extLst>
                  <a:ext uri="{FF2B5EF4-FFF2-40B4-BE49-F238E27FC236}">
                    <a16:creationId xmlns:a16="http://schemas.microsoft.com/office/drawing/2014/main" id="{7ED8CE8B-C97C-40E1-DFFC-085A41D5E5E8}"/>
                  </a:ext>
                </a:extLst>
              </p:cNvPr>
              <p:cNvSpPr txBox="1">
                <a:spLocks/>
              </p:cNvSpPr>
              <p:nvPr/>
            </p:nvSpPr>
            <p:spPr>
              <a:xfrm>
                <a:off x="2798780" y="6300735"/>
                <a:ext cx="548640" cy="548640"/>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a:t>
                </a:r>
              </a:p>
            </p:txBody>
          </p:sp>
          <p:sp>
            <p:nvSpPr>
              <p:cNvPr id="15" name="Text Placeholder 6">
                <a:extLst>
                  <a:ext uri="{FF2B5EF4-FFF2-40B4-BE49-F238E27FC236}">
                    <a16:creationId xmlns:a16="http://schemas.microsoft.com/office/drawing/2014/main" id="{5B016B1A-C886-81CC-FBDA-E53C04E49B38}"/>
                  </a:ext>
                </a:extLst>
              </p:cNvPr>
              <p:cNvSpPr txBox="1">
                <a:spLocks/>
              </p:cNvSpPr>
              <p:nvPr/>
            </p:nvSpPr>
            <p:spPr>
              <a:xfrm>
                <a:off x="3156157" y="6340182"/>
                <a:ext cx="1260867" cy="4697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Club </a:t>
                </a:r>
                <a:br>
                  <a:rPr lang="en-US" sz="1600" dirty="0"/>
                </a:br>
                <a:r>
                  <a:rPr lang="en-US" sz="1600" dirty="0"/>
                  <a:t>Success</a:t>
                </a:r>
              </a:p>
            </p:txBody>
          </p:sp>
        </p:grpSp>
        <p:grpSp>
          <p:nvGrpSpPr>
            <p:cNvPr id="6" name="Group 5">
              <a:extLst>
                <a:ext uri="{FF2B5EF4-FFF2-40B4-BE49-F238E27FC236}">
                  <a16:creationId xmlns:a16="http://schemas.microsoft.com/office/drawing/2014/main" id="{3B76F70E-9E21-DFF7-94D4-236A30912A94}"/>
                </a:ext>
              </a:extLst>
            </p:cNvPr>
            <p:cNvGrpSpPr/>
            <p:nvPr/>
          </p:nvGrpSpPr>
          <p:grpSpPr>
            <a:xfrm>
              <a:off x="5446315" y="6277671"/>
              <a:ext cx="2869828" cy="548640"/>
              <a:chOff x="5220002" y="6307054"/>
              <a:chExt cx="2869828" cy="548640"/>
            </a:xfrm>
          </p:grpSpPr>
          <p:sp>
            <p:nvSpPr>
              <p:cNvPr id="17" name="Text Placeholder 7">
                <a:extLst>
                  <a:ext uri="{FF2B5EF4-FFF2-40B4-BE49-F238E27FC236}">
                    <a16:creationId xmlns:a16="http://schemas.microsoft.com/office/drawing/2014/main" id="{3BD15D11-925D-CE3B-7D53-EB32949CC594}"/>
                  </a:ext>
                </a:extLst>
              </p:cNvPr>
              <p:cNvSpPr txBox="1">
                <a:spLocks/>
              </p:cNvSpPr>
              <p:nvPr/>
            </p:nvSpPr>
            <p:spPr>
              <a:xfrm>
                <a:off x="5718596" y="6307113"/>
                <a:ext cx="2371234"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International Leadership </a:t>
                </a:r>
                <a:br>
                  <a:rPr lang="en-US" sz="1600" dirty="0"/>
                </a:br>
                <a:r>
                  <a:rPr lang="en-US" sz="1600" dirty="0"/>
                  <a:t>&amp; Sustainability</a:t>
                </a:r>
              </a:p>
            </p:txBody>
          </p:sp>
          <p:sp>
            <p:nvSpPr>
              <p:cNvPr id="18" name="Text Placeholder 2">
                <a:extLst>
                  <a:ext uri="{FF2B5EF4-FFF2-40B4-BE49-F238E27FC236}">
                    <a16:creationId xmlns:a16="http://schemas.microsoft.com/office/drawing/2014/main" id="{13D7983A-010C-82EC-93A0-DD75F5729A80}"/>
                  </a:ext>
                </a:extLst>
              </p:cNvPr>
              <p:cNvSpPr txBox="1">
                <a:spLocks/>
              </p:cNvSpPr>
              <p:nvPr/>
            </p:nvSpPr>
            <p:spPr>
              <a:xfrm>
                <a:off x="5220002" y="6307054"/>
                <a:ext cx="548640" cy="548640"/>
              </a:xfrm>
              <a:prstGeom prst="ellipse">
                <a:avLst/>
              </a:prstGeom>
              <a:gradFill>
                <a:gsLst>
                  <a:gs pos="0">
                    <a:srgbClr val="CD3463"/>
                  </a:gs>
                  <a:gs pos="96000">
                    <a:srgbClr val="8C3F5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3</a:t>
                </a:r>
              </a:p>
            </p:txBody>
          </p:sp>
        </p:grpSp>
        <p:grpSp>
          <p:nvGrpSpPr>
            <p:cNvPr id="4" name="Group 3">
              <a:extLst>
                <a:ext uri="{FF2B5EF4-FFF2-40B4-BE49-F238E27FC236}">
                  <a16:creationId xmlns:a16="http://schemas.microsoft.com/office/drawing/2014/main" id="{69E4BE41-1ABC-B6CD-95C7-CF2F3605BDBD}"/>
                </a:ext>
              </a:extLst>
            </p:cNvPr>
            <p:cNvGrpSpPr/>
            <p:nvPr/>
          </p:nvGrpSpPr>
          <p:grpSpPr>
            <a:xfrm>
              <a:off x="8975594" y="6235657"/>
              <a:ext cx="2972569" cy="565885"/>
              <a:chOff x="8914631" y="6284397"/>
              <a:chExt cx="2972569" cy="565885"/>
            </a:xfrm>
          </p:grpSpPr>
          <p:sp>
            <p:nvSpPr>
              <p:cNvPr id="20" name="Text Placeholder 8">
                <a:extLst>
                  <a:ext uri="{FF2B5EF4-FFF2-40B4-BE49-F238E27FC236}">
                    <a16:creationId xmlns:a16="http://schemas.microsoft.com/office/drawing/2014/main" id="{18B499B7-F39B-C878-C19A-C750C5E9C2D2}"/>
                  </a:ext>
                </a:extLst>
              </p:cNvPr>
              <p:cNvSpPr txBox="1">
                <a:spLocks/>
              </p:cNvSpPr>
              <p:nvPr/>
            </p:nvSpPr>
            <p:spPr>
              <a:xfrm>
                <a:off x="9259721" y="6299395"/>
                <a:ext cx="2627479" cy="5508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Engagement of </a:t>
                </a:r>
                <a:br>
                  <a:rPr lang="en-US" sz="1600" dirty="0"/>
                </a:br>
                <a:r>
                  <a:rPr lang="en-US" sz="1600" dirty="0"/>
                  <a:t>Audiences and Alliances</a:t>
                </a:r>
              </a:p>
            </p:txBody>
          </p:sp>
          <p:sp>
            <p:nvSpPr>
              <p:cNvPr id="23" name="Text Placeholder 2">
                <a:extLst>
                  <a:ext uri="{FF2B5EF4-FFF2-40B4-BE49-F238E27FC236}">
                    <a16:creationId xmlns:a16="http://schemas.microsoft.com/office/drawing/2014/main" id="{970105C7-3A7D-BBED-E00D-4B3AE58ABDAB}"/>
                  </a:ext>
                </a:extLst>
              </p:cNvPr>
              <p:cNvSpPr txBox="1">
                <a:spLocks/>
              </p:cNvSpPr>
              <p:nvPr/>
            </p:nvSpPr>
            <p:spPr>
              <a:xfrm>
                <a:off x="8914631" y="6284397"/>
                <a:ext cx="551347" cy="550887"/>
              </a:xfrm>
              <a:prstGeom prst="ellipse">
                <a:avLst/>
              </a:prstGeom>
              <a:gradFill>
                <a:gsLst>
                  <a:gs pos="0">
                    <a:srgbClr val="9B74B3"/>
                  </a:gs>
                  <a:gs pos="96000">
                    <a:srgbClr val="885BA6"/>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4</a:t>
                </a:r>
              </a:p>
            </p:txBody>
          </p:sp>
        </p:grpSp>
        <p:grpSp>
          <p:nvGrpSpPr>
            <p:cNvPr id="12" name="Group 11">
              <a:extLst>
                <a:ext uri="{FF2B5EF4-FFF2-40B4-BE49-F238E27FC236}">
                  <a16:creationId xmlns:a16="http://schemas.microsoft.com/office/drawing/2014/main" id="{D424682A-F1DF-8881-3154-5F3E88FFE000}"/>
                </a:ext>
              </a:extLst>
            </p:cNvPr>
            <p:cNvGrpSpPr/>
            <p:nvPr/>
          </p:nvGrpSpPr>
          <p:grpSpPr>
            <a:xfrm>
              <a:off x="407739" y="6222161"/>
              <a:ext cx="1911216" cy="548640"/>
              <a:chOff x="63681" y="6300735"/>
              <a:chExt cx="1911216" cy="548640"/>
            </a:xfrm>
          </p:grpSpPr>
          <p:sp>
            <p:nvSpPr>
              <p:cNvPr id="25" name="Text Placeholder 2">
                <a:extLst>
                  <a:ext uri="{FF2B5EF4-FFF2-40B4-BE49-F238E27FC236}">
                    <a16:creationId xmlns:a16="http://schemas.microsoft.com/office/drawing/2014/main" id="{A5423F06-37BA-900C-190B-E4A3ADCD8579}"/>
                  </a:ext>
                </a:extLst>
              </p:cNvPr>
              <p:cNvSpPr txBox="1">
                <a:spLocks/>
              </p:cNvSpPr>
              <p:nvPr/>
            </p:nvSpPr>
            <p:spPr>
              <a:xfrm>
                <a:off x="63681" y="6300735"/>
                <a:ext cx="548640" cy="548640"/>
              </a:xfrm>
              <a:prstGeom prst="ellipse">
                <a:avLst/>
              </a:prstGeom>
              <a:gradFill>
                <a:gsLst>
                  <a:gs pos="0">
                    <a:srgbClr val="FED692"/>
                  </a:gs>
                  <a:gs pos="96000">
                    <a:srgbClr val="F5BD4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1</a:t>
                </a:r>
              </a:p>
            </p:txBody>
          </p:sp>
          <p:sp>
            <p:nvSpPr>
              <p:cNvPr id="28" name="Text Placeholder 7">
                <a:extLst>
                  <a:ext uri="{FF2B5EF4-FFF2-40B4-BE49-F238E27FC236}">
                    <a16:creationId xmlns:a16="http://schemas.microsoft.com/office/drawing/2014/main" id="{C01E7958-E6F5-F610-F080-5B9D934983B8}"/>
                  </a:ext>
                </a:extLst>
              </p:cNvPr>
              <p:cNvSpPr txBox="1">
                <a:spLocks/>
              </p:cNvSpPr>
              <p:nvPr/>
            </p:nvSpPr>
            <p:spPr>
              <a:xfrm>
                <a:off x="587298" y="6367592"/>
                <a:ext cx="1387599"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Credible and </a:t>
                </a:r>
                <a:br>
                  <a:rPr lang="en-US" sz="1600" dirty="0"/>
                </a:br>
                <a:r>
                  <a:rPr lang="en-US" sz="1600" dirty="0"/>
                  <a:t>Visible Voice</a:t>
                </a:r>
              </a:p>
            </p:txBody>
          </p:sp>
        </p:grpSp>
      </p:grpSp>
    </p:spTree>
    <p:extLst>
      <p:ext uri="{BB962C8B-B14F-4D97-AF65-F5344CB8AC3E}">
        <p14:creationId xmlns:p14="http://schemas.microsoft.com/office/powerpoint/2010/main" val="325247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603CD2-2CD9-22EB-D048-874D18219E56}"/>
              </a:ext>
            </a:extLst>
          </p:cNvPr>
          <p:cNvSpPr txBox="1"/>
          <p:nvPr/>
        </p:nvSpPr>
        <p:spPr>
          <a:xfrm>
            <a:off x="641354" y="5640873"/>
            <a:ext cx="11550645" cy="1200329"/>
          </a:xfrm>
          <a:prstGeom prst="rect">
            <a:avLst/>
          </a:prstGeom>
          <a:noFill/>
        </p:spPr>
        <p:txBody>
          <a:bodyPr wrap="square">
            <a:spAutoFit/>
          </a:bodyPr>
          <a:lstStyle/>
          <a:p>
            <a:pPr defTabSz="914400">
              <a:defRPr/>
            </a:pPr>
            <a:r>
              <a:rPr lang="en-US" sz="2400" b="1" dirty="0">
                <a:solidFill>
                  <a:srgbClr val="000000"/>
                </a:solidFill>
                <a:latin typeface="Lato" panose="020F0502020204030203" pitchFamily="34" charset="0"/>
                <a:ea typeface="Lato" panose="020F0502020204030203" pitchFamily="34" charset="0"/>
                <a:cs typeface="Lato" panose="020F0502020204030203" pitchFamily="34" charset="0"/>
              </a:rPr>
              <a:t>3.4</a:t>
            </a: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Enhance trust in the Zonta Foundation for Women for its work with unique 	and impactful programs which will attract donations and raise new funds 	from diverse avenues.</a:t>
            </a:r>
          </a:p>
        </p:txBody>
      </p:sp>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D77CA0"/>
              </a:gs>
              <a:gs pos="100000">
                <a:srgbClr val="CD346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D77CA0"/>
              </a:gs>
              <a:gs pos="100000">
                <a:srgbClr val="CD346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9" name="Title 1">
            <a:extLst>
              <a:ext uri="{FF2B5EF4-FFF2-40B4-BE49-F238E27FC236}">
                <a16:creationId xmlns:a16="http://schemas.microsoft.com/office/drawing/2014/main" id="{F453E2EE-8A14-7C86-C3E8-665FB64A5526}"/>
              </a:ext>
            </a:extLst>
          </p:cNvPr>
          <p:cNvSpPr txBox="1">
            <a:spLocks/>
          </p:cNvSpPr>
          <p:nvPr/>
        </p:nvSpPr>
        <p:spPr>
          <a:xfrm>
            <a:off x="1388963" y="615556"/>
            <a:ext cx="10840398" cy="701675"/>
          </a:xfrm>
          <a:prstGeom prst="rect">
            <a:avLst/>
          </a:prstGeom>
        </p:spPr>
        <p:txBody>
          <a:bodyP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GOAL &amp; KEY STRATEGIES #3</a:t>
            </a:r>
          </a:p>
        </p:txBody>
      </p:sp>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sp>
        <p:nvSpPr>
          <p:cNvPr id="18" name="TextBox 17">
            <a:extLst>
              <a:ext uri="{FF2B5EF4-FFF2-40B4-BE49-F238E27FC236}">
                <a16:creationId xmlns:a16="http://schemas.microsoft.com/office/drawing/2014/main" id="{54AEF9C7-DD54-2A3A-B24B-2D4881E9A6C8}"/>
              </a:ext>
            </a:extLst>
          </p:cNvPr>
          <p:cNvSpPr txBox="1"/>
          <p:nvPr/>
        </p:nvSpPr>
        <p:spPr>
          <a:xfrm>
            <a:off x="229120" y="1667204"/>
            <a:ext cx="11962879" cy="1311128"/>
          </a:xfrm>
          <a:prstGeom prst="rect">
            <a:avLst/>
          </a:prstGeom>
          <a:noFill/>
        </p:spPr>
        <p:txBody>
          <a:bodyPr wrap="square">
            <a:spAutoFit/>
          </a:bodyPr>
          <a:lstStyle/>
          <a:p>
            <a:pPr marL="228600" marR="0" lvl="0" indent="0"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1"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ZI Leadership &amp; Sustainability </a:t>
            </a:r>
            <a:r>
              <a:rPr kumimoji="0" lang="en-US" sz="220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Zonta manages its resources, including both time and money, to meet the vision and ensure the organization’s long-term viability and success. Zonta modernizes its governance structure to align with its strategic plan, ensure innovative thought and allow for effective decision-making.</a:t>
            </a:r>
          </a:p>
        </p:txBody>
      </p:sp>
      <p:sp>
        <p:nvSpPr>
          <p:cNvPr id="2" name="TextBox 1">
            <a:extLst>
              <a:ext uri="{FF2B5EF4-FFF2-40B4-BE49-F238E27FC236}">
                <a16:creationId xmlns:a16="http://schemas.microsoft.com/office/drawing/2014/main" id="{1C493025-A22A-42DD-7AD0-154856C3FB2B}"/>
              </a:ext>
            </a:extLst>
          </p:cNvPr>
          <p:cNvSpPr txBox="1"/>
          <p:nvPr/>
        </p:nvSpPr>
        <p:spPr>
          <a:xfrm>
            <a:off x="641355" y="3036101"/>
            <a:ext cx="11439645"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3.1 	</a:t>
            </a:r>
            <a:r>
              <a:rPr kumimoji="0" lang="en-US" sz="24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Sustain current sources of revenue while evaluating operational and cost 	structures to be best positioned for the future.</a:t>
            </a:r>
          </a:p>
        </p:txBody>
      </p:sp>
      <p:sp>
        <p:nvSpPr>
          <p:cNvPr id="3" name="TextBox 2">
            <a:extLst>
              <a:ext uri="{FF2B5EF4-FFF2-40B4-BE49-F238E27FC236}">
                <a16:creationId xmlns:a16="http://schemas.microsoft.com/office/drawing/2014/main" id="{AD79A158-FE91-5CEE-A4BE-71BCCCD02224}"/>
              </a:ext>
            </a:extLst>
          </p:cNvPr>
          <p:cNvSpPr txBox="1"/>
          <p:nvPr/>
        </p:nvSpPr>
        <p:spPr>
          <a:xfrm>
            <a:off x="641355" y="3904358"/>
            <a:ext cx="11439645"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3.2 	</a:t>
            </a:r>
            <a:r>
              <a:rPr kumimoji="0" lang="en-US" sz="24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Protect Zonta's assets with prudent management and a long-term view of 	organizational health.</a:t>
            </a:r>
          </a:p>
        </p:txBody>
      </p:sp>
      <p:sp>
        <p:nvSpPr>
          <p:cNvPr id="10" name="TextBox 9">
            <a:extLst>
              <a:ext uri="{FF2B5EF4-FFF2-40B4-BE49-F238E27FC236}">
                <a16:creationId xmlns:a16="http://schemas.microsoft.com/office/drawing/2014/main" id="{EDB664E2-9488-6D0B-5998-49A43071C7E1}"/>
              </a:ext>
            </a:extLst>
          </p:cNvPr>
          <p:cNvSpPr txBox="1"/>
          <p:nvPr/>
        </p:nvSpPr>
        <p:spPr>
          <a:xfrm>
            <a:off x="641354" y="4772615"/>
            <a:ext cx="11439645" cy="830997"/>
          </a:xfrm>
          <a:prstGeom prst="rect">
            <a:avLst/>
          </a:prstGeom>
          <a:noFill/>
        </p:spPr>
        <p:txBody>
          <a:bodyPr wrap="square">
            <a:spAutoFit/>
          </a:bodyPr>
          <a:lstStyle/>
          <a:p>
            <a:pPr defTabSz="914400">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3.3 	</a:t>
            </a:r>
            <a:r>
              <a:rPr kumimoji="0" lang="en-US" sz="24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Address Zonta International governance, leadership and internal structures 	to  </a:t>
            </a:r>
          </a:p>
          <a:p>
            <a:pPr defTabSz="914400">
              <a:defRPr/>
            </a:pPr>
            <a:r>
              <a:rPr lang="en-US" sz="2400" dirty="0">
                <a:solidFill>
                  <a:srgbClr val="000000"/>
                </a:solidFill>
                <a:latin typeface="Lato" panose="020F0502020204030203" pitchFamily="34" charset="0"/>
                <a:ea typeface="Lato" panose="020F0502020204030203" pitchFamily="34" charset="0"/>
                <a:cs typeface="Lato" panose="020F0502020204030203" pitchFamily="34" charset="0"/>
              </a:rPr>
              <a:t>            </a:t>
            </a:r>
            <a:r>
              <a:rPr kumimoji="0" lang="en-US" sz="24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enable the effective achievement of our mission.</a:t>
            </a:r>
          </a:p>
        </p:txBody>
      </p:sp>
      <p:pic>
        <p:nvPicPr>
          <p:cNvPr id="12" name="Picture 11" descr="A black background with yellow dots&#10;&#10;Description automatically generated">
            <a:extLst>
              <a:ext uri="{FF2B5EF4-FFF2-40B4-BE49-F238E27FC236}">
                <a16:creationId xmlns:a16="http://schemas.microsoft.com/office/drawing/2014/main" id="{EF17DA50-FD22-DB5C-22AC-F3058D752B8E}"/>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Tree>
    <p:extLst>
      <p:ext uri="{BB962C8B-B14F-4D97-AF65-F5344CB8AC3E}">
        <p14:creationId xmlns:p14="http://schemas.microsoft.com/office/powerpoint/2010/main" val="8807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D77CA0"/>
              </a:gs>
              <a:gs pos="100000">
                <a:srgbClr val="CD346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D77CA0"/>
              </a:gs>
              <a:gs pos="100000">
                <a:srgbClr val="CD346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9" name="Title 1">
            <a:extLst>
              <a:ext uri="{FF2B5EF4-FFF2-40B4-BE49-F238E27FC236}">
                <a16:creationId xmlns:a16="http://schemas.microsoft.com/office/drawing/2014/main" id="{F453E2EE-8A14-7C86-C3E8-665FB64A5526}"/>
              </a:ext>
            </a:extLst>
          </p:cNvPr>
          <p:cNvSpPr txBox="1">
            <a:spLocks/>
          </p:cNvSpPr>
          <p:nvPr/>
        </p:nvSpPr>
        <p:spPr>
          <a:xfrm>
            <a:off x="1335837" y="761398"/>
            <a:ext cx="10840398" cy="701675"/>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GOAL #3 </a:t>
            </a:r>
            <a:r>
              <a:rPr lang="en-US" dirty="0"/>
              <a:t>International Leadership &amp; Success</a:t>
            </a:r>
          </a:p>
        </p:txBody>
      </p:sp>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pic>
        <p:nvPicPr>
          <p:cNvPr id="12" name="Picture 11" descr="A black background with yellow dots&#10;&#10;Description automatically generated">
            <a:extLst>
              <a:ext uri="{FF2B5EF4-FFF2-40B4-BE49-F238E27FC236}">
                <a16:creationId xmlns:a16="http://schemas.microsoft.com/office/drawing/2014/main" id="{EF17DA50-FD22-DB5C-22AC-F3058D752B8E}"/>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11" name="TextBox 10">
            <a:extLst>
              <a:ext uri="{FF2B5EF4-FFF2-40B4-BE49-F238E27FC236}">
                <a16:creationId xmlns:a16="http://schemas.microsoft.com/office/drawing/2014/main" id="{5052E1DF-F735-2B68-FD0D-E9253C443D2E}"/>
              </a:ext>
            </a:extLst>
          </p:cNvPr>
          <p:cNvSpPr txBox="1"/>
          <p:nvPr/>
        </p:nvSpPr>
        <p:spPr>
          <a:xfrm>
            <a:off x="603682" y="1894666"/>
            <a:ext cx="11079332" cy="2488245"/>
          </a:xfrm>
          <a:prstGeom prst="rect">
            <a:avLst/>
          </a:prstGeom>
          <a:noFill/>
        </p:spPr>
        <p:txBody>
          <a:bodyPr wrap="square">
            <a:spAutoFit/>
          </a:bodyPr>
          <a:lstStyle/>
          <a:p>
            <a:pPr>
              <a:lnSpc>
                <a:spcPct val="115000"/>
              </a:lnSpc>
              <a:spcBef>
                <a:spcPts val="1200"/>
              </a:spcBef>
            </a:pPr>
            <a:r>
              <a:rPr lang="en-US" sz="3600" cap="none" dirty="0">
                <a:solidFill>
                  <a:srgbClr val="CD3463"/>
                </a:solidFill>
                <a:latin typeface="Lato  "/>
                <a:ea typeface="Lato Thin" panose="020F0502020204030203" pitchFamily="34" charset="0"/>
                <a:cs typeface="Lato Thin" panose="020F0502020204030203" pitchFamily="34" charset="0"/>
              </a:rPr>
              <a:t>STRENGTHENING OUR EFFORTS</a:t>
            </a:r>
            <a:endParaRPr lang="en-US" sz="3600" dirty="0">
              <a:solidFill>
                <a:srgbClr val="CD3463"/>
              </a:solidFill>
              <a:effectLst/>
              <a:latin typeface="Lato  "/>
              <a:ea typeface="Lato Thin" panose="020F0502020204030203" pitchFamily="34" charset="0"/>
              <a:cs typeface="Lato Thin" panose="020F0502020204030203" pitchFamily="34" charset="0"/>
            </a:endParaRP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International will continue to take steps to optimize operations and align resources with strategic priorities. </a:t>
            </a: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will seek new and improved ways to increase the number of talented individuals qualified and ready to hold club, district and international offices. </a:t>
            </a:r>
          </a:p>
        </p:txBody>
      </p:sp>
    </p:spTree>
    <p:extLst>
      <p:ext uri="{BB962C8B-B14F-4D97-AF65-F5344CB8AC3E}">
        <p14:creationId xmlns:p14="http://schemas.microsoft.com/office/powerpoint/2010/main" val="399096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Lst>
          <a:lin ang="162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AD85F-A9ED-B54D-1502-9AF3BAAD5270}"/>
              </a:ext>
            </a:extLst>
          </p:cNvPr>
          <p:cNvSpPr/>
          <p:nvPr/>
        </p:nvSpPr>
        <p:spPr>
          <a:xfrm>
            <a:off x="4743450" y="0"/>
            <a:ext cx="744855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Picture 1">
            <a:extLst>
              <a:ext uri="{FF2B5EF4-FFF2-40B4-BE49-F238E27FC236}">
                <a16:creationId xmlns:a16="http://schemas.microsoft.com/office/drawing/2014/main" id="{74B99368-68C9-3FB4-232E-D9108C48291C}"/>
              </a:ext>
            </a:extLst>
          </p:cNvPr>
          <p:cNvPicPr>
            <a:picLocks noChangeAspect="1"/>
          </p:cNvPicPr>
          <p:nvPr/>
        </p:nvPicPr>
        <p:blipFill>
          <a:blip r:embed="rId2">
            <a:alphaModFix amt="14000"/>
            <a:extLst>
              <a:ext uri="{28A0092B-C50C-407E-A947-70E740481C1C}">
                <a14:useLocalDpi xmlns:a14="http://schemas.microsoft.com/office/drawing/2010/main" val="0"/>
              </a:ext>
            </a:extLst>
          </a:blip>
          <a:srcRect l="9271" r="927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4" name="TextBox 3">
            <a:extLst>
              <a:ext uri="{FF2B5EF4-FFF2-40B4-BE49-F238E27FC236}">
                <a16:creationId xmlns:a16="http://schemas.microsoft.com/office/drawing/2014/main" id="{FB6362E0-5BB2-8013-5C4E-9A68B7D918FD}"/>
              </a:ext>
            </a:extLst>
          </p:cNvPr>
          <p:cNvSpPr txBox="1"/>
          <p:nvPr/>
        </p:nvSpPr>
        <p:spPr>
          <a:xfrm>
            <a:off x="266700" y="2267545"/>
            <a:ext cx="4000500" cy="1446550"/>
          </a:xfrm>
          <a:prstGeom prst="rect">
            <a:avLst/>
          </a:prstGeom>
          <a:noFill/>
        </p:spPr>
        <p:txBody>
          <a:bodyPr wrap="square" rtlCol="0">
            <a:spAutoFit/>
          </a:bodyPr>
          <a:lstStyle/>
          <a:p>
            <a:pPr algn="ctr"/>
            <a:r>
              <a:rPr lang="en-US" sz="44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THE</a:t>
            </a:r>
            <a:br>
              <a:rPr lang="en-US" sz="44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br>
            <a:r>
              <a:rPr lang="en-US" sz="44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OBJECTIVE</a:t>
            </a:r>
          </a:p>
        </p:txBody>
      </p:sp>
      <p:pic>
        <p:nvPicPr>
          <p:cNvPr id="7" name="Picture 6" descr="A black background with white text&#10;&#10;Description automatically generated">
            <a:extLst>
              <a:ext uri="{FF2B5EF4-FFF2-40B4-BE49-F238E27FC236}">
                <a16:creationId xmlns:a16="http://schemas.microsoft.com/office/drawing/2014/main" id="{2BD102B7-5EEF-7B5A-DE79-2FB1FB318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80" y="5650020"/>
            <a:ext cx="3234814" cy="1054831"/>
          </a:xfrm>
          <a:prstGeom prst="rect">
            <a:avLst/>
          </a:prstGeom>
        </p:spPr>
      </p:pic>
      <p:pic>
        <p:nvPicPr>
          <p:cNvPr id="13" name="Picture 12" descr="A black background with yellow dots&#10;&#10;Description automatically generated">
            <a:extLst>
              <a:ext uri="{FF2B5EF4-FFF2-40B4-BE49-F238E27FC236}">
                <a16:creationId xmlns:a16="http://schemas.microsoft.com/office/drawing/2014/main" id="{A59BE7D1-C0D8-092F-0D27-1065393E9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43" y="-1294651"/>
            <a:ext cx="2648890" cy="2895600"/>
          </a:xfrm>
          <a:prstGeom prst="rect">
            <a:avLst/>
          </a:prstGeom>
        </p:spPr>
      </p:pic>
      <p:sp>
        <p:nvSpPr>
          <p:cNvPr id="18" name="TextBox 17">
            <a:extLst>
              <a:ext uri="{FF2B5EF4-FFF2-40B4-BE49-F238E27FC236}">
                <a16:creationId xmlns:a16="http://schemas.microsoft.com/office/drawing/2014/main" id="{79402AFE-7027-9DC3-FAE2-1A730C81DDAA}"/>
              </a:ext>
            </a:extLst>
          </p:cNvPr>
          <p:cNvSpPr txBox="1"/>
          <p:nvPr/>
        </p:nvSpPr>
        <p:spPr>
          <a:xfrm>
            <a:off x="5086350" y="341114"/>
            <a:ext cx="6629400" cy="6250044"/>
          </a:xfrm>
          <a:prstGeom prst="rect">
            <a:avLst/>
          </a:prstGeom>
          <a:noFill/>
        </p:spPr>
        <p:txBody>
          <a:bodyPr wrap="square">
            <a:spAutoFit/>
          </a:bodyPr>
          <a:lstStyle/>
          <a:p>
            <a:pPr marR="0" indent="0" algn="ctr">
              <a:lnSpc>
                <a:spcPts val="5400"/>
              </a:lnSpc>
              <a:spcBef>
                <a:spcPts val="0"/>
              </a:spcBef>
              <a:spcAft>
                <a:spcPts val="0"/>
              </a:spcAft>
              <a:buNone/>
            </a:pPr>
            <a:r>
              <a:rPr lang="en-US" sz="3600" b="1" dirty="0">
                <a:solidFill>
                  <a:schemeClr val="bg1"/>
                </a:solidFill>
                <a:effectLst/>
                <a:latin typeface="Lato" panose="020F0502020204030203" pitchFamily="34" charset="0"/>
                <a:ea typeface="Lato" panose="020F0502020204030203" pitchFamily="34" charset="0"/>
                <a:cs typeface="Lato" panose="020F0502020204030203" pitchFamily="34" charset="0"/>
              </a:rPr>
              <a:t>Develop a new strategic plan to meet the </a:t>
            </a:r>
            <a:r>
              <a:rPr lang="en-US" sz="4000" b="1" dirty="0">
                <a:solidFill>
                  <a:srgbClr val="005F71"/>
                </a:solidFill>
                <a:effectLst/>
                <a:latin typeface="Lato" panose="020F0502020204030203" pitchFamily="34" charset="0"/>
                <a:ea typeface="Lato" panose="020F0502020204030203" pitchFamily="34" charset="0"/>
                <a:cs typeface="Lato" panose="020F0502020204030203" pitchFamily="34" charset="0"/>
              </a:rPr>
              <a:t>needs of Zontians </a:t>
            </a:r>
            <a:r>
              <a:rPr lang="en-US" sz="3600" b="1" dirty="0">
                <a:solidFill>
                  <a:schemeClr val="bg1"/>
                </a:solidFill>
                <a:effectLst/>
                <a:latin typeface="Lato" panose="020F0502020204030203" pitchFamily="34" charset="0"/>
                <a:ea typeface="Lato" panose="020F0502020204030203" pitchFamily="34" charset="0"/>
                <a:cs typeface="Lato" panose="020F0502020204030203" pitchFamily="34" charset="0"/>
              </a:rPr>
              <a:t>while </a:t>
            </a:r>
            <a:r>
              <a:rPr lang="en-US" sz="4000" b="1" dirty="0">
                <a:solidFill>
                  <a:srgbClr val="005F71"/>
                </a:solidFill>
                <a:effectLst/>
                <a:latin typeface="Lato" panose="020F0502020204030203" pitchFamily="34" charset="0"/>
                <a:ea typeface="Lato" panose="020F0502020204030203" pitchFamily="34" charset="0"/>
                <a:cs typeface="Lato" panose="020F0502020204030203" pitchFamily="34" charset="0"/>
              </a:rPr>
              <a:t>opening new pathways </a:t>
            </a:r>
          </a:p>
          <a:p>
            <a:pPr marR="0" indent="0" algn="ctr">
              <a:lnSpc>
                <a:spcPts val="5400"/>
              </a:lnSpc>
              <a:spcBef>
                <a:spcPts val="0"/>
              </a:spcBef>
              <a:spcAft>
                <a:spcPts val="0"/>
              </a:spcAft>
              <a:buNone/>
            </a:pPr>
            <a:r>
              <a:rPr lang="en-US" sz="3600" b="1" dirty="0">
                <a:solidFill>
                  <a:schemeClr val="bg1"/>
                </a:solidFill>
                <a:effectLst/>
                <a:latin typeface="Lato" panose="020F0502020204030203" pitchFamily="34" charset="0"/>
                <a:ea typeface="Lato" panose="020F0502020204030203" pitchFamily="34" charset="0"/>
                <a:cs typeface="Lato" panose="020F0502020204030203" pitchFamily="34" charset="0"/>
              </a:rPr>
              <a:t>for other gender equity advocates </a:t>
            </a:r>
            <a:r>
              <a:rPr lang="en-US" sz="3600" b="1" dirty="0">
                <a:solidFill>
                  <a:schemeClr val="bg1"/>
                </a:solidFill>
                <a:effectLst/>
                <a:latin typeface="Lato"/>
                <a:ea typeface="Lato"/>
                <a:cs typeface="Lato"/>
              </a:rPr>
              <a:t>who care about our causes to </a:t>
            </a:r>
            <a:r>
              <a:rPr lang="en-US" sz="4000" b="1" dirty="0">
                <a:solidFill>
                  <a:srgbClr val="005F71"/>
                </a:solidFill>
                <a:effectLst/>
                <a:latin typeface="Lato"/>
                <a:ea typeface="Lato"/>
                <a:cs typeface="Lato"/>
              </a:rPr>
              <a:t>engage with Zonta</a:t>
            </a:r>
            <a:r>
              <a:rPr lang="en-US" sz="3600" b="1" dirty="0">
                <a:effectLst/>
                <a:latin typeface="Lato"/>
                <a:ea typeface="Lato"/>
                <a:cs typeface="Lato"/>
              </a:rPr>
              <a:t>. </a:t>
            </a:r>
            <a:endParaRPr lang="en-US" sz="3600" b="1" dirty="0">
              <a:latin typeface="Lato" panose="020F0502020204030203" pitchFamily="34" charset="0"/>
              <a:ea typeface="Lato" panose="020F0502020204030203" pitchFamily="34" charset="0"/>
              <a:cs typeface="Lato" panose="020F0502020204030203" pitchFamily="34" charset="0"/>
            </a:endParaRPr>
          </a:p>
          <a:p>
            <a:pPr indent="0" algn="ctr">
              <a:lnSpc>
                <a:spcPts val="5400"/>
              </a:lnSpc>
              <a:spcBef>
                <a:spcPts val="0"/>
              </a:spcBef>
              <a:buNone/>
            </a:pPr>
            <a:r>
              <a:rPr lang="en-US" sz="3600" b="1" dirty="0">
                <a:solidFill>
                  <a:schemeClr val="bg1"/>
                </a:solidFill>
                <a:latin typeface="Lato"/>
                <a:ea typeface="Lato"/>
                <a:cs typeface="Lato"/>
              </a:rPr>
              <a:t>The plan will be developed in year one of the biennium and shared with all members. </a:t>
            </a:r>
            <a:endParaRPr lang="en-US" sz="36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17478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D77CA0"/>
              </a:gs>
              <a:gs pos="100000">
                <a:srgbClr val="CD346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D77CA0"/>
              </a:gs>
              <a:gs pos="100000">
                <a:srgbClr val="CD346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9" name="Title 1">
            <a:extLst>
              <a:ext uri="{FF2B5EF4-FFF2-40B4-BE49-F238E27FC236}">
                <a16:creationId xmlns:a16="http://schemas.microsoft.com/office/drawing/2014/main" id="{F453E2EE-8A14-7C86-C3E8-665FB64A5526}"/>
              </a:ext>
            </a:extLst>
          </p:cNvPr>
          <p:cNvSpPr txBox="1">
            <a:spLocks/>
          </p:cNvSpPr>
          <p:nvPr/>
        </p:nvSpPr>
        <p:spPr>
          <a:xfrm>
            <a:off x="1388963" y="761398"/>
            <a:ext cx="10840398" cy="701675"/>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dirty="0"/>
              <a:t>GOAL #3 International Leadership &amp; Success</a:t>
            </a:r>
            <a:endParaRPr lang="en-US" cap="none" dirty="0"/>
          </a:p>
        </p:txBody>
      </p:sp>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pic>
        <p:nvPicPr>
          <p:cNvPr id="12" name="Picture 11" descr="A black background with yellow dots&#10;&#10;Description automatically generated">
            <a:extLst>
              <a:ext uri="{FF2B5EF4-FFF2-40B4-BE49-F238E27FC236}">
                <a16:creationId xmlns:a16="http://schemas.microsoft.com/office/drawing/2014/main" id="{EF17DA50-FD22-DB5C-22AC-F3058D752B8E}"/>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11" name="TextBox 10">
            <a:extLst>
              <a:ext uri="{FF2B5EF4-FFF2-40B4-BE49-F238E27FC236}">
                <a16:creationId xmlns:a16="http://schemas.microsoft.com/office/drawing/2014/main" id="{5052E1DF-F735-2B68-FD0D-E9253C443D2E}"/>
              </a:ext>
            </a:extLst>
          </p:cNvPr>
          <p:cNvSpPr txBox="1"/>
          <p:nvPr/>
        </p:nvSpPr>
        <p:spPr>
          <a:xfrm>
            <a:off x="603681" y="1894666"/>
            <a:ext cx="11088209" cy="2859885"/>
          </a:xfrm>
          <a:prstGeom prst="rect">
            <a:avLst/>
          </a:prstGeom>
          <a:noFill/>
        </p:spPr>
        <p:txBody>
          <a:bodyPr wrap="square">
            <a:spAutoFit/>
          </a:bodyPr>
          <a:lstStyle/>
          <a:p>
            <a:pPr>
              <a:lnSpc>
                <a:spcPct val="115000"/>
              </a:lnSpc>
              <a:spcBef>
                <a:spcPts val="1200"/>
              </a:spcBef>
            </a:pPr>
            <a:r>
              <a:rPr lang="en-US" sz="3600" cap="none" dirty="0">
                <a:solidFill>
                  <a:srgbClr val="CD3463"/>
                </a:solidFill>
                <a:latin typeface="Lato  "/>
                <a:ea typeface="Lato Thin" panose="020F0502020204030203" pitchFamily="34" charset="0"/>
                <a:cs typeface="Lato Thin" panose="020F0502020204030203" pitchFamily="34" charset="0"/>
              </a:rPr>
              <a:t>EXPLORING NEW OPPORTUNITIES</a:t>
            </a:r>
            <a:endParaRPr lang="en-US" sz="3600" dirty="0">
              <a:solidFill>
                <a:srgbClr val="CD3463"/>
              </a:solidFill>
              <a:effectLst/>
              <a:latin typeface="Lato" panose="020F0502020204030203" pitchFamily="34" charset="0"/>
              <a:ea typeface="Lato" panose="020F0502020204030203" pitchFamily="34" charset="0"/>
              <a:cs typeface="Lato" panose="020F0502020204030203" pitchFamily="34" charset="0"/>
            </a:endParaRP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International will enhance Zonta’s value proposition and craft meaningful, personalized member experiences for club members, supporting members, young professionals and student club members, resulting in greater member and donor retention. </a:t>
            </a: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International will modernize its governance structure to ensure the organization and its leadership are agile and ready to meet the changing demands of the future.</a:t>
            </a:r>
          </a:p>
        </p:txBody>
      </p:sp>
    </p:spTree>
    <p:extLst>
      <p:ext uri="{BB962C8B-B14F-4D97-AF65-F5344CB8AC3E}">
        <p14:creationId xmlns:p14="http://schemas.microsoft.com/office/powerpoint/2010/main" val="177892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normAutofit/>
          </a:bodyPr>
          <a:lstStyle/>
          <a:p>
            <a:r>
              <a:rPr lang="en-US" dirty="0">
                <a:solidFill>
                  <a:srgbClr val="005F71"/>
                </a:solidFill>
              </a:rPr>
              <a:t>2023-2030: Our goals</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a:xfrm>
            <a:off x="9448800" y="6948024"/>
            <a:ext cx="2743200" cy="2170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5139677" y="2810974"/>
            <a:ext cx="6878152" cy="1943559"/>
          </a:xfrm>
        </p:spPr>
        <p:txBody>
          <a:bodyPr>
            <a:noAutofit/>
          </a:bodyPr>
          <a:lstStyle/>
          <a:p>
            <a:pPr marL="0" marR="0" lvl="0" indent="0" algn="ctr" defTabSz="914400" rtl="0" eaLnBrk="1" fontAlgn="auto" latinLnBrk="0" hangingPunct="1">
              <a:lnSpc>
                <a:spcPts val="37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creates customized pathways to connect to Zonta, develops collaborations with like-minded organizations, and expands revenue streams to further our mission and extend our voice.</a:t>
            </a:r>
          </a:p>
        </p:txBody>
      </p:sp>
      <p:sp>
        <p:nvSpPr>
          <p:cNvPr id="7" name="Text Placeholder 2">
            <a:extLst>
              <a:ext uri="{FF2B5EF4-FFF2-40B4-BE49-F238E27FC236}">
                <a16:creationId xmlns:a16="http://schemas.microsoft.com/office/drawing/2014/main" id="{69F6F345-FC21-9899-CA7B-D33D358AA836}"/>
              </a:ext>
            </a:extLst>
          </p:cNvPr>
          <p:cNvSpPr txBox="1">
            <a:spLocks/>
          </p:cNvSpPr>
          <p:nvPr/>
        </p:nvSpPr>
        <p:spPr>
          <a:xfrm>
            <a:off x="174171" y="1294116"/>
            <a:ext cx="4540802" cy="4537017"/>
          </a:xfrm>
          <a:prstGeom prst="ellipse">
            <a:avLst/>
          </a:prstGeom>
          <a:gradFill>
            <a:gsLst>
              <a:gs pos="0">
                <a:srgbClr val="9B74B3"/>
              </a:gs>
              <a:gs pos="96000">
                <a:srgbClr val="885BA6"/>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dirty="0"/>
              <a:t>4</a:t>
            </a:r>
          </a:p>
          <a:p>
            <a:r>
              <a:rPr lang="en-US" dirty="0"/>
              <a:t>Engagement of Audiences and Alliances</a:t>
            </a:r>
          </a:p>
        </p:txBody>
      </p:sp>
      <p:pic>
        <p:nvPicPr>
          <p:cNvPr id="11" name="Picture 10" descr="A black background with yellow letters&#10;&#10;Description automatically generated">
            <a:extLst>
              <a:ext uri="{FF2B5EF4-FFF2-40B4-BE49-F238E27FC236}">
                <a16:creationId xmlns:a16="http://schemas.microsoft.com/office/drawing/2014/main" id="{F4512335-8B78-F764-053D-5EE94745E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grpSp>
        <p:nvGrpSpPr>
          <p:cNvPr id="24" name="Group 23">
            <a:extLst>
              <a:ext uri="{FF2B5EF4-FFF2-40B4-BE49-F238E27FC236}">
                <a16:creationId xmlns:a16="http://schemas.microsoft.com/office/drawing/2014/main" id="{44A15245-C97B-2AF9-0A2B-044777A79A37}"/>
              </a:ext>
            </a:extLst>
          </p:cNvPr>
          <p:cNvGrpSpPr/>
          <p:nvPr/>
        </p:nvGrpSpPr>
        <p:grpSpPr>
          <a:xfrm>
            <a:off x="2726022" y="6000432"/>
            <a:ext cx="2134027" cy="815357"/>
            <a:chOff x="2652986" y="5859347"/>
            <a:chExt cx="2134027" cy="815357"/>
          </a:xfrm>
        </p:grpSpPr>
        <p:sp>
          <p:nvSpPr>
            <p:cNvPr id="25" name="Text Placeholder 2">
              <a:extLst>
                <a:ext uri="{FF2B5EF4-FFF2-40B4-BE49-F238E27FC236}">
                  <a16:creationId xmlns:a16="http://schemas.microsoft.com/office/drawing/2014/main" id="{62951E33-0051-A66A-0E92-1C94409CBD19}"/>
                </a:ext>
              </a:extLst>
            </p:cNvPr>
            <p:cNvSpPr txBox="1">
              <a:spLocks/>
            </p:cNvSpPr>
            <p:nvPr/>
          </p:nvSpPr>
          <p:spPr>
            <a:xfrm>
              <a:off x="2652986" y="5859347"/>
              <a:ext cx="816038" cy="815357"/>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a:t>
              </a:r>
            </a:p>
          </p:txBody>
        </p:sp>
        <p:sp>
          <p:nvSpPr>
            <p:cNvPr id="28" name="Text Placeholder 6">
              <a:extLst>
                <a:ext uri="{FF2B5EF4-FFF2-40B4-BE49-F238E27FC236}">
                  <a16:creationId xmlns:a16="http://schemas.microsoft.com/office/drawing/2014/main" id="{F7F100CD-0ECF-6BA5-2F1D-F3F2F1CDBFA9}"/>
                </a:ext>
              </a:extLst>
            </p:cNvPr>
            <p:cNvSpPr txBox="1">
              <a:spLocks/>
            </p:cNvSpPr>
            <p:nvPr/>
          </p:nvSpPr>
          <p:spPr>
            <a:xfrm>
              <a:off x="3214701" y="5941256"/>
              <a:ext cx="1572312" cy="6515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Club Success</a:t>
              </a:r>
            </a:p>
          </p:txBody>
        </p:sp>
      </p:grpSp>
      <p:grpSp>
        <p:nvGrpSpPr>
          <p:cNvPr id="30" name="Group 29">
            <a:extLst>
              <a:ext uri="{FF2B5EF4-FFF2-40B4-BE49-F238E27FC236}">
                <a16:creationId xmlns:a16="http://schemas.microsoft.com/office/drawing/2014/main" id="{C189A096-86DB-9AEE-C3A9-A70E2B1A146D}"/>
              </a:ext>
            </a:extLst>
          </p:cNvPr>
          <p:cNvGrpSpPr/>
          <p:nvPr/>
        </p:nvGrpSpPr>
        <p:grpSpPr>
          <a:xfrm>
            <a:off x="5126991" y="6000432"/>
            <a:ext cx="3392651" cy="815357"/>
            <a:chOff x="5184231" y="5894381"/>
            <a:chExt cx="3392651" cy="815357"/>
          </a:xfrm>
        </p:grpSpPr>
        <p:sp>
          <p:nvSpPr>
            <p:cNvPr id="31" name="Text Placeholder 7">
              <a:extLst>
                <a:ext uri="{FF2B5EF4-FFF2-40B4-BE49-F238E27FC236}">
                  <a16:creationId xmlns:a16="http://schemas.microsoft.com/office/drawing/2014/main" id="{32222AEF-5719-2C6B-EDB3-35CE02CCEBE1}"/>
                </a:ext>
              </a:extLst>
            </p:cNvPr>
            <p:cNvSpPr txBox="1">
              <a:spLocks/>
            </p:cNvSpPr>
            <p:nvPr/>
          </p:nvSpPr>
          <p:spPr>
            <a:xfrm>
              <a:off x="5954013" y="6048694"/>
              <a:ext cx="2622869"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International Leadership </a:t>
              </a:r>
              <a:br>
                <a:rPr lang="en-US" sz="1800" dirty="0"/>
              </a:br>
              <a:r>
                <a:rPr lang="en-US" sz="1800" dirty="0"/>
                <a:t>&amp; Sustainability</a:t>
              </a:r>
            </a:p>
          </p:txBody>
        </p:sp>
        <p:sp>
          <p:nvSpPr>
            <p:cNvPr id="32" name="Text Placeholder 2">
              <a:extLst>
                <a:ext uri="{FF2B5EF4-FFF2-40B4-BE49-F238E27FC236}">
                  <a16:creationId xmlns:a16="http://schemas.microsoft.com/office/drawing/2014/main" id="{EED91C96-FFD1-083D-180D-385DE199124B}"/>
                </a:ext>
              </a:extLst>
            </p:cNvPr>
            <p:cNvSpPr txBox="1">
              <a:spLocks/>
            </p:cNvSpPr>
            <p:nvPr/>
          </p:nvSpPr>
          <p:spPr>
            <a:xfrm>
              <a:off x="5184231" y="5894381"/>
              <a:ext cx="816038" cy="815357"/>
            </a:xfrm>
            <a:prstGeom prst="ellipse">
              <a:avLst/>
            </a:prstGeom>
            <a:gradFill>
              <a:gsLst>
                <a:gs pos="0">
                  <a:srgbClr val="CD3463"/>
                </a:gs>
                <a:gs pos="96000">
                  <a:srgbClr val="8C3F5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a:t>
              </a:r>
            </a:p>
          </p:txBody>
        </p:sp>
      </p:grpSp>
      <p:grpSp>
        <p:nvGrpSpPr>
          <p:cNvPr id="33" name="Group 32">
            <a:extLst>
              <a:ext uri="{FF2B5EF4-FFF2-40B4-BE49-F238E27FC236}">
                <a16:creationId xmlns:a16="http://schemas.microsoft.com/office/drawing/2014/main" id="{9370FFB5-0C4F-7863-6889-EB56FAC5F04F}"/>
              </a:ext>
            </a:extLst>
          </p:cNvPr>
          <p:cNvGrpSpPr/>
          <p:nvPr/>
        </p:nvGrpSpPr>
        <p:grpSpPr>
          <a:xfrm>
            <a:off x="8786583" y="6000432"/>
            <a:ext cx="3405417" cy="815357"/>
            <a:chOff x="8786583" y="5868352"/>
            <a:chExt cx="3405417" cy="815357"/>
          </a:xfrm>
        </p:grpSpPr>
        <p:sp>
          <p:nvSpPr>
            <p:cNvPr id="34" name="Text Placeholder 8">
              <a:extLst>
                <a:ext uri="{FF2B5EF4-FFF2-40B4-BE49-F238E27FC236}">
                  <a16:creationId xmlns:a16="http://schemas.microsoft.com/office/drawing/2014/main" id="{14CEBFD7-04C5-1B29-6141-F68C0C77BE04}"/>
                </a:ext>
              </a:extLst>
            </p:cNvPr>
            <p:cNvSpPr txBox="1">
              <a:spLocks/>
            </p:cNvSpPr>
            <p:nvPr/>
          </p:nvSpPr>
          <p:spPr>
            <a:xfrm>
              <a:off x="9564521" y="6000587"/>
              <a:ext cx="2627479" cy="5508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Engagement of </a:t>
              </a:r>
              <a:br>
                <a:rPr lang="en-US" sz="1800" dirty="0"/>
              </a:br>
              <a:r>
                <a:rPr lang="en-US" sz="1800" dirty="0"/>
                <a:t>Audiences and Alliances</a:t>
              </a:r>
            </a:p>
          </p:txBody>
        </p:sp>
        <p:sp>
          <p:nvSpPr>
            <p:cNvPr id="35" name="Text Placeholder 2">
              <a:extLst>
                <a:ext uri="{FF2B5EF4-FFF2-40B4-BE49-F238E27FC236}">
                  <a16:creationId xmlns:a16="http://schemas.microsoft.com/office/drawing/2014/main" id="{4A89759C-1EC7-1C9B-AC3B-E50689B926B2}"/>
                </a:ext>
              </a:extLst>
            </p:cNvPr>
            <p:cNvSpPr txBox="1">
              <a:spLocks/>
            </p:cNvSpPr>
            <p:nvPr/>
          </p:nvSpPr>
          <p:spPr>
            <a:xfrm>
              <a:off x="8786583" y="5868352"/>
              <a:ext cx="816038" cy="815357"/>
            </a:xfrm>
            <a:prstGeom prst="ellipse">
              <a:avLst/>
            </a:prstGeom>
            <a:gradFill>
              <a:gsLst>
                <a:gs pos="0">
                  <a:srgbClr val="9B74B3"/>
                </a:gs>
                <a:gs pos="96000">
                  <a:srgbClr val="885BA6"/>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a:t>
              </a:r>
            </a:p>
          </p:txBody>
        </p:sp>
      </p:grpSp>
      <p:grpSp>
        <p:nvGrpSpPr>
          <p:cNvPr id="36" name="Group 35">
            <a:extLst>
              <a:ext uri="{FF2B5EF4-FFF2-40B4-BE49-F238E27FC236}">
                <a16:creationId xmlns:a16="http://schemas.microsoft.com/office/drawing/2014/main" id="{1F2F8751-F0E6-8645-607C-0F58A72F6E4C}"/>
              </a:ext>
            </a:extLst>
          </p:cNvPr>
          <p:cNvGrpSpPr/>
          <p:nvPr/>
        </p:nvGrpSpPr>
        <p:grpSpPr>
          <a:xfrm>
            <a:off x="84992" y="6000432"/>
            <a:ext cx="2374088" cy="815357"/>
            <a:chOff x="84992" y="5846075"/>
            <a:chExt cx="2374088" cy="815357"/>
          </a:xfrm>
        </p:grpSpPr>
        <p:sp>
          <p:nvSpPr>
            <p:cNvPr id="37" name="Text Placeholder 2">
              <a:extLst>
                <a:ext uri="{FF2B5EF4-FFF2-40B4-BE49-F238E27FC236}">
                  <a16:creationId xmlns:a16="http://schemas.microsoft.com/office/drawing/2014/main" id="{BD753FF2-7D2A-C432-B8DB-BB6378954CC3}"/>
                </a:ext>
              </a:extLst>
            </p:cNvPr>
            <p:cNvSpPr txBox="1">
              <a:spLocks/>
            </p:cNvSpPr>
            <p:nvPr/>
          </p:nvSpPr>
          <p:spPr>
            <a:xfrm>
              <a:off x="84992" y="5846075"/>
              <a:ext cx="816038" cy="815357"/>
            </a:xfrm>
            <a:prstGeom prst="ellipse">
              <a:avLst/>
            </a:prstGeom>
            <a:gradFill>
              <a:gsLst>
                <a:gs pos="0">
                  <a:srgbClr val="FED692"/>
                </a:gs>
                <a:gs pos="96000">
                  <a:srgbClr val="F5BD4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a:t>
              </a:r>
            </a:p>
          </p:txBody>
        </p:sp>
        <p:sp>
          <p:nvSpPr>
            <p:cNvPr id="38" name="Text Placeholder 7">
              <a:extLst>
                <a:ext uri="{FF2B5EF4-FFF2-40B4-BE49-F238E27FC236}">
                  <a16:creationId xmlns:a16="http://schemas.microsoft.com/office/drawing/2014/main" id="{557D9902-0A31-5BCB-6F83-76DBB55AFD0D}"/>
                </a:ext>
              </a:extLst>
            </p:cNvPr>
            <p:cNvSpPr txBox="1">
              <a:spLocks/>
            </p:cNvSpPr>
            <p:nvPr/>
          </p:nvSpPr>
          <p:spPr>
            <a:xfrm>
              <a:off x="834177" y="6012862"/>
              <a:ext cx="1624903"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Credible and </a:t>
              </a:r>
              <a:br>
                <a:rPr lang="en-US" sz="1800" dirty="0"/>
              </a:br>
              <a:r>
                <a:rPr lang="en-US" sz="1800" dirty="0"/>
                <a:t>Visible Voice</a:t>
              </a:r>
            </a:p>
          </p:txBody>
        </p:sp>
      </p:grpSp>
    </p:spTree>
    <p:extLst>
      <p:ext uri="{BB962C8B-B14F-4D97-AF65-F5344CB8AC3E}">
        <p14:creationId xmlns:p14="http://schemas.microsoft.com/office/powerpoint/2010/main" val="4040160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9B74B3"/>
              </a:gs>
              <a:gs pos="100000">
                <a:srgbClr val="885BA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9B74B3"/>
              </a:gs>
              <a:gs pos="100000">
                <a:srgbClr val="885BA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9" name="Title 1">
            <a:extLst>
              <a:ext uri="{FF2B5EF4-FFF2-40B4-BE49-F238E27FC236}">
                <a16:creationId xmlns:a16="http://schemas.microsoft.com/office/drawing/2014/main" id="{F453E2EE-8A14-7C86-C3E8-665FB64A5526}"/>
              </a:ext>
            </a:extLst>
          </p:cNvPr>
          <p:cNvSpPr txBox="1">
            <a:spLocks/>
          </p:cNvSpPr>
          <p:nvPr/>
        </p:nvSpPr>
        <p:spPr>
          <a:xfrm>
            <a:off x="1388963" y="615556"/>
            <a:ext cx="10840398" cy="701675"/>
          </a:xfrm>
          <a:prstGeom prst="rect">
            <a:avLst/>
          </a:prstGeom>
        </p:spPr>
        <p:txBody>
          <a:bodyP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GOAL &amp; KEY STRATEGIES #4</a:t>
            </a:r>
          </a:p>
        </p:txBody>
      </p:sp>
      <p:sp>
        <p:nvSpPr>
          <p:cNvPr id="12" name="TextBox 11">
            <a:extLst>
              <a:ext uri="{FF2B5EF4-FFF2-40B4-BE49-F238E27FC236}">
                <a16:creationId xmlns:a16="http://schemas.microsoft.com/office/drawing/2014/main" id="{F655D92C-37A1-D58B-712D-450AEE88E30F}"/>
              </a:ext>
            </a:extLst>
          </p:cNvPr>
          <p:cNvSpPr txBox="1"/>
          <p:nvPr/>
        </p:nvSpPr>
        <p:spPr>
          <a:xfrm>
            <a:off x="641355" y="3036101"/>
            <a:ext cx="11439645" cy="1200329"/>
          </a:xfrm>
          <a:prstGeom prst="rect">
            <a:avLst/>
          </a:prstGeom>
          <a:noFill/>
        </p:spPr>
        <p:txBody>
          <a:bodyPr wrap="square" lIns="91440" tIns="45720" rIns="91440" bIns="45720" anchor="t">
            <a:spAutoFit/>
          </a:bodyPr>
          <a:lstStyle/>
          <a:p>
            <a:pPr defTabSz="914400">
              <a:defRPr/>
            </a:pPr>
            <a:r>
              <a:rPr kumimoji="0" lang="en-US" sz="2200" b="1" i="0" u="none" strike="noStrike" kern="1200" cap="none" spc="0" normalizeH="0" baseline="0" noProof="0" dirty="0">
                <a:ln>
                  <a:noFill/>
                </a:ln>
                <a:solidFill>
                  <a:srgbClr val="000000"/>
                </a:solidFill>
                <a:effectLst/>
                <a:uLnTx/>
                <a:uFillTx/>
                <a:latin typeface="Lato"/>
                <a:ea typeface="Lato"/>
                <a:cs typeface="Lato"/>
              </a:rPr>
              <a:t>4.1</a:t>
            </a:r>
            <a:r>
              <a:rPr lang="en-US" sz="2200" b="1" dirty="0">
                <a:solidFill>
                  <a:srgbClr val="000000"/>
                </a:solidFill>
                <a:latin typeface="Lato"/>
                <a:ea typeface="Lato"/>
                <a:cs typeface="Lato"/>
              </a:rPr>
              <a:t> </a:t>
            </a:r>
            <a:r>
              <a:rPr lang="en-US" sz="2400" b="1" dirty="0">
                <a:solidFill>
                  <a:srgbClr val="000000"/>
                </a:solidFill>
                <a:latin typeface="Lato"/>
                <a:ea typeface="Lato"/>
                <a:cs typeface="Lato"/>
              </a:rPr>
              <a:t>     </a:t>
            </a:r>
            <a:r>
              <a:rPr lang="en-US" sz="2200" dirty="0">
                <a:solidFill>
                  <a:srgbClr val="000000"/>
                </a:solidFill>
                <a:latin typeface="Lato"/>
                <a:ea typeface="Lato"/>
                <a:cs typeface="Arial"/>
              </a:rPr>
              <a:t>Leverage and market programs </a:t>
            </a:r>
            <a:r>
              <a:rPr kumimoji="0" lang="en-US" sz="2200" i="0" u="none" strike="noStrike" kern="1200" cap="none" spc="0" normalizeH="0" baseline="0" noProof="0" dirty="0">
                <a:ln>
                  <a:noFill/>
                </a:ln>
                <a:solidFill>
                  <a:srgbClr val="000000"/>
                </a:solidFill>
                <a:effectLst/>
                <a:uLnTx/>
                <a:uFillTx/>
                <a:latin typeface="Lato"/>
                <a:ea typeface="Lato"/>
                <a:cs typeface="Arial"/>
              </a:rPr>
              <a:t>and </a:t>
            </a:r>
            <a:r>
              <a:rPr lang="en-US" sz="2200" dirty="0">
                <a:solidFill>
                  <a:srgbClr val="000000"/>
                </a:solidFill>
                <a:latin typeface="Lato"/>
                <a:ea typeface="Lato"/>
                <a:cs typeface="Arial"/>
              </a:rPr>
              <a:t>engagement opportunities </a:t>
            </a:r>
            <a:r>
              <a:rPr kumimoji="0" lang="en-US" sz="2200" i="0" u="none" strike="noStrike" kern="1200" cap="none" spc="0" normalizeH="0" baseline="0" noProof="0" dirty="0">
                <a:ln>
                  <a:noFill/>
                </a:ln>
                <a:solidFill>
                  <a:srgbClr val="000000"/>
                </a:solidFill>
                <a:effectLst/>
                <a:uLnTx/>
                <a:uFillTx/>
                <a:latin typeface="Lato"/>
                <a:ea typeface="Lato"/>
                <a:cs typeface="Arial"/>
              </a:rPr>
              <a:t>to </a:t>
            </a:r>
            <a:r>
              <a:rPr lang="en-US" sz="2200" dirty="0">
                <a:solidFill>
                  <a:srgbClr val="000000"/>
                </a:solidFill>
                <a:latin typeface="Lato"/>
                <a:ea typeface="Lato"/>
                <a:cs typeface="Arial"/>
              </a:rPr>
              <a:t>introduce </a:t>
            </a:r>
          </a:p>
          <a:p>
            <a:pPr defTabSz="914400">
              <a:defRPr/>
            </a:pPr>
            <a:r>
              <a:rPr lang="en-US" sz="2200" dirty="0">
                <a:solidFill>
                  <a:srgbClr val="000000"/>
                </a:solidFill>
                <a:latin typeface="Lato"/>
                <a:ea typeface="Lato"/>
                <a:cs typeface="Arial"/>
              </a:rPr>
              <a:t>            Zonta to new audiences of </a:t>
            </a:r>
            <a:r>
              <a:rPr kumimoji="0" lang="en-US" sz="2200" i="0" u="none" strike="noStrike" kern="1200" cap="none" spc="0" normalizeH="0" baseline="0" noProof="0" dirty="0">
                <a:ln>
                  <a:noFill/>
                </a:ln>
                <a:solidFill>
                  <a:srgbClr val="000000"/>
                </a:solidFill>
                <a:effectLst/>
                <a:uLnTx/>
                <a:uFillTx/>
                <a:latin typeface="Lato"/>
                <a:ea typeface="Lato"/>
                <a:cs typeface="Arial"/>
              </a:rPr>
              <a:t>gender equity advocates.</a:t>
            </a:r>
            <a:endParaRPr lang="en-US" sz="2200" dirty="0">
              <a:latin typeface="Lato"/>
              <a:ea typeface="Lato"/>
              <a:cs typeface="Arial"/>
            </a:endParaRPr>
          </a:p>
          <a:p>
            <a:pPr marL="0" marR="0" lvl="0" indent="0" defTabSz="914400">
              <a:lnSpc>
                <a:spcPct val="100000"/>
              </a:lnSpc>
              <a:spcBef>
                <a:spcPts val="0"/>
              </a:spcBef>
              <a:spcAft>
                <a:spcPts val="0"/>
              </a:spcAft>
              <a:buClrTx/>
              <a:buSzTx/>
              <a:buFontTx/>
              <a:buNone/>
              <a:tabLst/>
              <a:defRPr/>
            </a:pPr>
            <a:endParaRPr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233C9DED-463E-3C18-1E10-701A35097FC8}"/>
              </a:ext>
            </a:extLst>
          </p:cNvPr>
          <p:cNvSpPr txBox="1"/>
          <p:nvPr/>
        </p:nvSpPr>
        <p:spPr>
          <a:xfrm>
            <a:off x="641355" y="3891610"/>
            <a:ext cx="11439645" cy="800219"/>
          </a:xfrm>
          <a:prstGeom prst="rect">
            <a:avLst/>
          </a:prstGeom>
          <a:noFill/>
        </p:spPr>
        <p:txBody>
          <a:bodyPr wrap="square" lIns="91440" tIns="45720" rIns="91440" bIns="45720" anchor="t">
            <a:spAutoFit/>
          </a:bodyPr>
          <a:lstStyle/>
          <a:p>
            <a:pPr defTabSz="914400">
              <a:tabLst>
                <a:tab pos="798513" algn="l"/>
              </a:tabLst>
              <a:defRPr/>
            </a:pPr>
            <a:r>
              <a:rPr kumimoji="0" lang="en-US" sz="2200" b="1" i="0" u="none" strike="noStrike" kern="1200" cap="none" spc="0" normalizeH="0" baseline="0" noProof="0" dirty="0">
                <a:ln>
                  <a:noFill/>
                </a:ln>
                <a:solidFill>
                  <a:srgbClr val="000000"/>
                </a:solidFill>
                <a:effectLst/>
                <a:uLnTx/>
                <a:uFillTx/>
                <a:latin typeface="Lato"/>
                <a:ea typeface="Lato"/>
                <a:cs typeface="Lato"/>
              </a:rPr>
              <a:t>4.2</a:t>
            </a:r>
            <a:r>
              <a:rPr lang="en-US" sz="2200" b="1" dirty="0">
                <a:solidFill>
                  <a:srgbClr val="000000"/>
                </a:solidFill>
                <a:latin typeface="Lato"/>
                <a:ea typeface="Lato"/>
                <a:cs typeface="Lato"/>
              </a:rPr>
              <a:t> </a:t>
            </a:r>
            <a:r>
              <a:rPr lang="en-US" sz="2400" b="1" dirty="0">
                <a:solidFill>
                  <a:srgbClr val="000000"/>
                </a:solidFill>
                <a:latin typeface="Lato"/>
                <a:ea typeface="Lato"/>
                <a:cs typeface="Lato"/>
              </a:rPr>
              <a:t>     </a:t>
            </a:r>
            <a:r>
              <a:rPr lang="en-US" sz="2200" dirty="0">
                <a:solidFill>
                  <a:srgbClr val="000000"/>
                </a:solidFill>
                <a:latin typeface="Lato"/>
                <a:ea typeface="Lato"/>
                <a:cs typeface="Arial"/>
              </a:rPr>
              <a:t>Broaden Zonta’s support base by attracting </a:t>
            </a:r>
            <a:r>
              <a:rPr kumimoji="0" lang="en-US" sz="2200" i="0" u="none" strike="noStrike" kern="1200" cap="none" spc="0" normalizeH="0" baseline="0" noProof="0" dirty="0">
                <a:ln>
                  <a:noFill/>
                </a:ln>
                <a:solidFill>
                  <a:srgbClr val="000000"/>
                </a:solidFill>
                <a:effectLst/>
                <a:uLnTx/>
                <a:uFillTx/>
                <a:latin typeface="Lato"/>
                <a:ea typeface="Lato"/>
                <a:cs typeface="Arial"/>
              </a:rPr>
              <a:t>and </a:t>
            </a:r>
            <a:r>
              <a:rPr lang="en-US" sz="2200" dirty="0">
                <a:solidFill>
                  <a:srgbClr val="000000"/>
                </a:solidFill>
                <a:latin typeface="Lato"/>
                <a:ea typeface="Lato"/>
                <a:cs typeface="Arial"/>
              </a:rPr>
              <a:t>welcoming new Zontians </a:t>
            </a:r>
            <a:r>
              <a:rPr kumimoji="0" lang="en-US" sz="2200" i="0" u="none" strike="noStrike" kern="1200" cap="none" spc="0" normalizeH="0" baseline="0" noProof="0" dirty="0">
                <a:ln>
                  <a:noFill/>
                </a:ln>
                <a:solidFill>
                  <a:srgbClr val="000000"/>
                </a:solidFill>
                <a:effectLst/>
                <a:uLnTx/>
                <a:uFillTx/>
                <a:latin typeface="Lato"/>
                <a:ea typeface="Lato"/>
                <a:cs typeface="Arial"/>
              </a:rPr>
              <a:t>to </a:t>
            </a:r>
            <a:r>
              <a:rPr lang="en-US" sz="2200" dirty="0">
                <a:solidFill>
                  <a:srgbClr val="000000"/>
                </a:solidFill>
                <a:latin typeface="Lato"/>
                <a:ea typeface="Lato"/>
                <a:cs typeface="Arial"/>
              </a:rPr>
              <a:t>our</a:t>
            </a:r>
          </a:p>
          <a:p>
            <a:pPr defTabSz="914400">
              <a:tabLst>
                <a:tab pos="860425" algn="l"/>
              </a:tabLst>
              <a:defRPr/>
            </a:pPr>
            <a:r>
              <a:rPr lang="en-US" sz="2200" dirty="0">
                <a:solidFill>
                  <a:srgbClr val="000000"/>
                </a:solidFill>
                <a:latin typeface="Lato"/>
                <a:ea typeface="Lato"/>
                <a:cs typeface="Arial"/>
              </a:rPr>
              <a:t>	clubs </a:t>
            </a:r>
            <a:r>
              <a:rPr kumimoji="0" lang="en-US" sz="2200" i="0" u="none" strike="noStrike" kern="1200" cap="none" spc="0" normalizeH="0" baseline="0" noProof="0" dirty="0">
                <a:ln>
                  <a:noFill/>
                </a:ln>
                <a:solidFill>
                  <a:srgbClr val="000000"/>
                </a:solidFill>
                <a:effectLst/>
                <a:uLnTx/>
                <a:uFillTx/>
                <a:latin typeface="Lato"/>
                <a:ea typeface="Lato"/>
                <a:cs typeface="Arial"/>
              </a:rPr>
              <a:t>and </a:t>
            </a:r>
            <a:r>
              <a:rPr lang="en-US" sz="2200" dirty="0">
                <a:solidFill>
                  <a:srgbClr val="000000"/>
                </a:solidFill>
                <a:latin typeface="Lato"/>
                <a:ea typeface="Lato"/>
                <a:cs typeface="Arial"/>
              </a:rPr>
              <a:t>wider membership</a:t>
            </a:r>
            <a:r>
              <a:rPr kumimoji="0" lang="en-US" sz="2200" i="0" u="none" strike="noStrike" kern="1200" cap="none" spc="0" normalizeH="0" baseline="0" noProof="0" dirty="0">
                <a:ln>
                  <a:noFill/>
                </a:ln>
                <a:solidFill>
                  <a:srgbClr val="000000"/>
                </a:solidFill>
                <a:effectLst/>
                <a:uLnTx/>
                <a:uFillTx/>
                <a:latin typeface="Lato"/>
                <a:ea typeface="Lato"/>
                <a:cs typeface="Arial"/>
              </a:rPr>
              <a:t>.</a:t>
            </a:r>
            <a:endParaRPr lang="en-US" sz="22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8E97496F-BEE0-6BBA-A214-45A88F89D230}"/>
              </a:ext>
            </a:extLst>
          </p:cNvPr>
          <p:cNvSpPr txBox="1"/>
          <p:nvPr/>
        </p:nvSpPr>
        <p:spPr>
          <a:xfrm>
            <a:off x="641355" y="4736075"/>
            <a:ext cx="11439644" cy="1477328"/>
          </a:xfrm>
          <a:prstGeom prst="rect">
            <a:avLst/>
          </a:prstGeom>
          <a:noFill/>
        </p:spPr>
        <p:txBody>
          <a:bodyPr wrap="square" lIns="91440" tIns="45720" rIns="91440" bIns="45720" anchor="t">
            <a:spAutoFit/>
          </a:bodyPr>
          <a:lstStyle/>
          <a:p>
            <a:pPr defTabSz="914400">
              <a:defRPr/>
            </a:pPr>
            <a:r>
              <a:rPr lang="en-US" sz="2200" b="1" dirty="0">
                <a:solidFill>
                  <a:srgbClr val="000000"/>
                </a:solidFill>
                <a:latin typeface="Lato"/>
                <a:ea typeface="Lato"/>
                <a:cs typeface="Lato"/>
              </a:rPr>
              <a:t>4</a:t>
            </a:r>
            <a:r>
              <a:rPr kumimoji="0" lang="en-US" sz="2200" b="1" i="0" u="none" strike="noStrike" kern="1200" cap="none" spc="0" normalizeH="0" baseline="0" noProof="0" dirty="0">
                <a:ln>
                  <a:noFill/>
                </a:ln>
                <a:solidFill>
                  <a:srgbClr val="000000"/>
                </a:solidFill>
                <a:effectLst/>
                <a:uLnTx/>
                <a:uFillTx/>
                <a:latin typeface="Lato"/>
                <a:ea typeface="Lato"/>
                <a:cs typeface="Lato"/>
              </a:rPr>
              <a:t>.3</a:t>
            </a:r>
            <a:r>
              <a:rPr lang="en-US" sz="2400" b="1" dirty="0">
                <a:solidFill>
                  <a:srgbClr val="000000"/>
                </a:solidFill>
                <a:latin typeface="Lato"/>
                <a:ea typeface="Lato"/>
                <a:cs typeface="Lato"/>
              </a:rPr>
              <a:t>      </a:t>
            </a:r>
            <a:r>
              <a:rPr lang="en-US" sz="2200" dirty="0">
                <a:solidFill>
                  <a:srgbClr val="000000"/>
                </a:solidFill>
                <a:latin typeface="Lato"/>
                <a:ea typeface="Lato"/>
                <a:cs typeface="Arial"/>
              </a:rPr>
              <a:t>Enhance existing collaborations with like-minded organizations to increase  </a:t>
            </a:r>
          </a:p>
          <a:p>
            <a:pPr defTabSz="914400">
              <a:defRPr/>
            </a:pPr>
            <a:r>
              <a:rPr lang="en-US" sz="2200" dirty="0">
                <a:solidFill>
                  <a:srgbClr val="000000"/>
                </a:solidFill>
                <a:latin typeface="Lato"/>
                <a:ea typeface="Lato"/>
                <a:cs typeface="Arial"/>
              </a:rPr>
              <a:t>            information </a:t>
            </a:r>
            <a:r>
              <a:rPr kumimoji="0" lang="en-US" sz="2200" i="0" u="none" strike="noStrike" kern="1200" cap="none" spc="0" normalizeH="0" baseline="0" noProof="0" dirty="0">
                <a:ln>
                  <a:noFill/>
                </a:ln>
                <a:solidFill>
                  <a:srgbClr val="000000"/>
                </a:solidFill>
                <a:effectLst/>
                <a:uLnTx/>
                <a:uFillTx/>
                <a:latin typeface="Lato"/>
                <a:ea typeface="Lato"/>
                <a:cs typeface="Arial"/>
              </a:rPr>
              <a:t>and </a:t>
            </a:r>
            <a:r>
              <a:rPr lang="en-US" sz="2200" dirty="0">
                <a:solidFill>
                  <a:srgbClr val="000000"/>
                </a:solidFill>
                <a:latin typeface="Lato"/>
                <a:ea typeface="Lato"/>
                <a:cs typeface="Arial"/>
              </a:rPr>
              <a:t>resources for our members, while seeking opportunities </a:t>
            </a:r>
            <a:r>
              <a:rPr kumimoji="0" lang="en-US" sz="2200" i="0" u="none" strike="noStrike" kern="1200" cap="none" spc="0" normalizeH="0" baseline="0" noProof="0" dirty="0">
                <a:ln>
                  <a:noFill/>
                </a:ln>
                <a:solidFill>
                  <a:srgbClr val="000000"/>
                </a:solidFill>
                <a:effectLst/>
                <a:uLnTx/>
                <a:uFillTx/>
                <a:latin typeface="Lato"/>
                <a:ea typeface="Lato"/>
                <a:cs typeface="Arial"/>
              </a:rPr>
              <a:t>to </a:t>
            </a:r>
            <a:r>
              <a:rPr lang="en-US" sz="2200" dirty="0">
                <a:solidFill>
                  <a:srgbClr val="000000"/>
                </a:solidFill>
                <a:latin typeface="Lato"/>
                <a:ea typeface="Lato"/>
                <a:cs typeface="Arial"/>
              </a:rPr>
              <a:t>elevate  </a:t>
            </a:r>
          </a:p>
          <a:p>
            <a:pPr defTabSz="914400">
              <a:defRPr/>
            </a:pPr>
            <a:r>
              <a:rPr lang="en-US" sz="2200" dirty="0">
                <a:solidFill>
                  <a:srgbClr val="000000"/>
                </a:solidFill>
                <a:latin typeface="Lato"/>
                <a:ea typeface="Lato"/>
                <a:cs typeface="Arial"/>
              </a:rPr>
              <a:t>            Zonta’s message with others</a:t>
            </a:r>
            <a:r>
              <a:rPr kumimoji="0" lang="en-US" sz="2200" i="0" u="none" strike="noStrike" kern="1200" cap="none" spc="0" normalizeH="0" baseline="0" noProof="0" dirty="0">
                <a:ln>
                  <a:noFill/>
                </a:ln>
                <a:solidFill>
                  <a:srgbClr val="000000"/>
                </a:solidFill>
                <a:effectLst/>
                <a:uLnTx/>
                <a:uFillTx/>
                <a:latin typeface="Lato"/>
                <a:ea typeface="Lato"/>
                <a:cs typeface="Arial"/>
              </a:rPr>
              <a:t>.</a:t>
            </a:r>
            <a:endParaRPr lang="en-US" sz="2200" dirty="0">
              <a:latin typeface="Lato"/>
              <a:ea typeface="Lato"/>
              <a:cs typeface="Arial"/>
            </a:endParaRPr>
          </a:p>
          <a:p>
            <a:pPr marL="0" marR="0" lvl="0" indent="0" defTabSz="914400">
              <a:lnSpc>
                <a:spcPct val="100000"/>
              </a:lnSpc>
              <a:spcBef>
                <a:spcPts val="0"/>
              </a:spcBef>
              <a:spcAft>
                <a:spcPts val="0"/>
              </a:spcAft>
              <a:buClrTx/>
              <a:buSzTx/>
              <a:buFontTx/>
              <a:buNone/>
              <a:tabLst/>
              <a:defRPr/>
            </a:pPr>
            <a:endParaRPr lang="en-US" sz="22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sp>
        <p:nvSpPr>
          <p:cNvPr id="18" name="TextBox 17">
            <a:extLst>
              <a:ext uri="{FF2B5EF4-FFF2-40B4-BE49-F238E27FC236}">
                <a16:creationId xmlns:a16="http://schemas.microsoft.com/office/drawing/2014/main" id="{54AEF9C7-DD54-2A3A-B24B-2D4881E9A6C8}"/>
              </a:ext>
            </a:extLst>
          </p:cNvPr>
          <p:cNvSpPr txBox="1"/>
          <p:nvPr/>
        </p:nvSpPr>
        <p:spPr>
          <a:xfrm>
            <a:off x="229121" y="1667204"/>
            <a:ext cx="11733758" cy="1440394"/>
          </a:xfrm>
          <a:prstGeom prst="rect">
            <a:avLst/>
          </a:prstGeom>
          <a:noFill/>
        </p:spPr>
        <p:txBody>
          <a:bodyPr wrap="square" lIns="91440" tIns="45720" rIns="91440" bIns="45720" anchor="t">
            <a:spAutoFit/>
          </a:bodyPr>
          <a:lstStyle/>
          <a:p>
            <a:pPr defTabSz="914400">
              <a:defRPr/>
            </a:pPr>
            <a:r>
              <a:rPr lang="en-US" sz="2200" b="1" spc="-90" dirty="0">
                <a:solidFill>
                  <a:srgbClr val="000000"/>
                </a:solidFill>
                <a:latin typeface="Lato"/>
                <a:ea typeface="Lato"/>
                <a:cs typeface="Arial"/>
              </a:rPr>
              <a:t>Engagement of Audiences &amp; Alliances </a:t>
            </a:r>
            <a:r>
              <a:rPr lang="en-US" sz="2200" spc="-90" dirty="0">
                <a:solidFill>
                  <a:srgbClr val="000000"/>
                </a:solidFill>
                <a:latin typeface="Lato"/>
                <a:ea typeface="Lato"/>
                <a:cs typeface="Arial"/>
              </a:rPr>
              <a:t>Zonta</a:t>
            </a:r>
            <a:r>
              <a:rPr kumimoji="0" lang="en-US" sz="2200" i="0" u="none" strike="noStrike" kern="1200" cap="none" spc="-90" normalizeH="0" noProof="0" dirty="0">
                <a:ln>
                  <a:noFill/>
                </a:ln>
                <a:solidFill>
                  <a:srgbClr val="000000"/>
                </a:solidFill>
                <a:effectLst/>
                <a:uLnTx/>
                <a:uFillTx/>
                <a:latin typeface="Lato"/>
                <a:ea typeface="Lato"/>
                <a:cs typeface="Arial"/>
              </a:rPr>
              <a:t> </a:t>
            </a:r>
            <a:r>
              <a:rPr lang="en-US" sz="2200" spc="-90" dirty="0">
                <a:solidFill>
                  <a:srgbClr val="000000"/>
                </a:solidFill>
                <a:latin typeface="Lato"/>
                <a:ea typeface="Lato"/>
                <a:cs typeface="Arial"/>
              </a:rPr>
              <a:t>creates customized pathways to connect to Zonta</a:t>
            </a:r>
            <a:r>
              <a:rPr kumimoji="0" lang="en-US" sz="2200" i="0" u="none" strike="noStrike" kern="1200" cap="none" spc="-90" normalizeH="0" noProof="0" dirty="0">
                <a:ln>
                  <a:noFill/>
                </a:ln>
                <a:solidFill>
                  <a:srgbClr val="000000"/>
                </a:solidFill>
                <a:effectLst/>
                <a:uLnTx/>
                <a:uFillTx/>
                <a:latin typeface="Lato"/>
                <a:ea typeface="Lato"/>
                <a:cs typeface="Arial"/>
              </a:rPr>
              <a:t>, </a:t>
            </a:r>
            <a:r>
              <a:rPr lang="en-US" sz="2200" spc="-90" dirty="0">
                <a:solidFill>
                  <a:srgbClr val="000000"/>
                </a:solidFill>
                <a:latin typeface="Lato"/>
                <a:ea typeface="Lato"/>
                <a:cs typeface="Arial"/>
              </a:rPr>
              <a:t>develops collaborations with like-minded organizations</a:t>
            </a:r>
            <a:r>
              <a:rPr kumimoji="0" lang="en-US" sz="2200" i="0" u="none" strike="noStrike" kern="1200" cap="none" spc="-90" normalizeH="0" noProof="0" dirty="0">
                <a:ln>
                  <a:noFill/>
                </a:ln>
                <a:solidFill>
                  <a:srgbClr val="000000"/>
                </a:solidFill>
                <a:effectLst/>
                <a:uLnTx/>
                <a:uFillTx/>
                <a:latin typeface="Lato"/>
                <a:ea typeface="Lato"/>
                <a:cs typeface="Arial"/>
              </a:rPr>
              <a:t>, and </a:t>
            </a:r>
            <a:r>
              <a:rPr lang="en-US" sz="2200" spc="-90" dirty="0">
                <a:solidFill>
                  <a:srgbClr val="000000"/>
                </a:solidFill>
                <a:latin typeface="Lato"/>
                <a:ea typeface="Lato"/>
                <a:cs typeface="Arial"/>
              </a:rPr>
              <a:t>expands revenue streams to further our mission and extend our voice</a:t>
            </a:r>
            <a:r>
              <a:rPr kumimoji="0" lang="en-US" sz="2200" i="0" u="none" strike="noStrike" kern="1200" cap="none" spc="-90" normalizeH="0" noProof="0" dirty="0">
                <a:ln>
                  <a:noFill/>
                </a:ln>
                <a:solidFill>
                  <a:srgbClr val="000000"/>
                </a:solidFill>
                <a:effectLst/>
                <a:uLnTx/>
                <a:uFillTx/>
                <a:latin typeface="Lato"/>
                <a:ea typeface="Lato"/>
                <a:cs typeface="Arial"/>
              </a:rPr>
              <a:t>.</a:t>
            </a:r>
            <a:endParaRPr lang="en-US" sz="2200">
              <a:latin typeface="Lato"/>
              <a:ea typeface="Lato"/>
              <a:cs typeface="Arial"/>
            </a:endParaRPr>
          </a:p>
          <a:p>
            <a:pPr marL="228600" marR="0" lvl="0" indent="0" defTabSz="914400">
              <a:lnSpc>
                <a:spcPct val="90000"/>
              </a:lnSpc>
              <a:spcBef>
                <a:spcPts val="0"/>
              </a:spcBef>
              <a:spcAft>
                <a:spcPts val="0"/>
              </a:spcAft>
              <a:buClrTx/>
              <a:buSzTx/>
              <a:buFont typeface="Arial" panose="020B0604020202020204" pitchFamily="34" charset="0"/>
              <a:buNone/>
              <a:tabLst/>
              <a:defRPr/>
            </a:pPr>
            <a:endParaRPr lang="en-US" sz="2400" i="0" u="none" strike="noStrike" kern="1200" cap="none" spc="-90"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3" name="Picture 2" descr="A black background with yellow dots&#10;&#10;Description automatically generated">
            <a:extLst>
              <a:ext uri="{FF2B5EF4-FFF2-40B4-BE49-F238E27FC236}">
                <a16:creationId xmlns:a16="http://schemas.microsoft.com/office/drawing/2014/main" id="{8812C86A-F33B-36DD-43D1-FFE4B195639B}"/>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2" name="TextBox 1">
            <a:extLst>
              <a:ext uri="{FF2B5EF4-FFF2-40B4-BE49-F238E27FC236}">
                <a16:creationId xmlns:a16="http://schemas.microsoft.com/office/drawing/2014/main" id="{2C54148F-C922-E2D2-70AE-D1431EC4E0BB}"/>
              </a:ext>
            </a:extLst>
          </p:cNvPr>
          <p:cNvSpPr txBox="1"/>
          <p:nvPr/>
        </p:nvSpPr>
        <p:spPr>
          <a:xfrm>
            <a:off x="641355" y="5890479"/>
            <a:ext cx="11439645" cy="800219"/>
          </a:xfrm>
          <a:prstGeom prst="rect">
            <a:avLst/>
          </a:prstGeom>
          <a:noFill/>
        </p:spPr>
        <p:txBody>
          <a:bodyPr wrap="square" lIns="91440" tIns="45720" rIns="91440" bIns="45720" anchor="t">
            <a:spAutoFit/>
          </a:bodyPr>
          <a:lstStyle/>
          <a:p>
            <a:pPr defTabSz="914400">
              <a:defRPr/>
            </a:pPr>
            <a:r>
              <a:rPr lang="en-US" sz="2200" b="1" dirty="0">
                <a:solidFill>
                  <a:srgbClr val="000000"/>
                </a:solidFill>
                <a:latin typeface="Lato"/>
                <a:ea typeface="Lato"/>
                <a:cs typeface="Lato"/>
              </a:rPr>
              <a:t>4.4</a:t>
            </a:r>
            <a:r>
              <a:rPr lang="en-US" sz="2400" b="1" dirty="0">
                <a:solidFill>
                  <a:srgbClr val="000000"/>
                </a:solidFill>
                <a:latin typeface="Lato"/>
                <a:ea typeface="Lato"/>
                <a:cs typeface="Lato"/>
              </a:rPr>
              <a:t>      </a:t>
            </a:r>
            <a:r>
              <a:rPr lang="en-US" sz="2200" dirty="0">
                <a:solidFill>
                  <a:srgbClr val="000000"/>
                </a:solidFill>
                <a:latin typeface="Lato"/>
                <a:ea typeface="Lato"/>
                <a:cs typeface="Arial"/>
              </a:rPr>
              <a:t>Seek out new collaborations with like-minded organizations to expand alliances, </a:t>
            </a:r>
            <a:endParaRPr lang="en-US" sz="2200" dirty="0">
              <a:solidFill>
                <a:srgbClr val="000000"/>
              </a:solidFill>
              <a:latin typeface="Lato" panose="020F0502020204030203" pitchFamily="34" charset="0"/>
              <a:ea typeface="Lato" panose="020F0502020204030203" pitchFamily="34" charset="0"/>
              <a:cs typeface="Arial"/>
            </a:endParaRPr>
          </a:p>
          <a:p>
            <a:pPr defTabSz="914400">
              <a:defRPr/>
            </a:pPr>
            <a:r>
              <a:rPr lang="en-US" sz="2200" dirty="0">
                <a:solidFill>
                  <a:srgbClr val="000000"/>
                </a:solidFill>
                <a:latin typeface="Lato"/>
                <a:ea typeface="Lato"/>
                <a:cs typeface="Arial"/>
              </a:rPr>
              <a:t>            partnerships, and sponsorships.</a:t>
            </a:r>
            <a:endParaRPr lang="en-US" sz="2200" i="0" u="none" strike="noStrike" kern="1200" cap="none" spc="0" normalizeH="0" baseline="0" noProof="0" dirty="0">
              <a:ln>
                <a:noFill/>
              </a:ln>
              <a:solidFill>
                <a:srgbClr val="000000"/>
              </a:solidFill>
              <a:effectLst/>
              <a:uLnTx/>
              <a:uFillTx/>
              <a:latin typeface="Lato"/>
              <a:ea typeface="Lato" panose="020F0502020204030203" pitchFamily="34" charset="0"/>
              <a:cs typeface="Arial"/>
            </a:endParaRPr>
          </a:p>
        </p:txBody>
      </p:sp>
    </p:spTree>
    <p:extLst>
      <p:ext uri="{BB962C8B-B14F-4D97-AF65-F5344CB8AC3E}">
        <p14:creationId xmlns:p14="http://schemas.microsoft.com/office/powerpoint/2010/main" val="1778056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9B74B3"/>
              </a:gs>
              <a:gs pos="100000">
                <a:srgbClr val="885BA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9B74B3"/>
              </a:gs>
              <a:gs pos="100000">
                <a:srgbClr val="885BA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9" name="Title 1">
            <a:extLst>
              <a:ext uri="{FF2B5EF4-FFF2-40B4-BE49-F238E27FC236}">
                <a16:creationId xmlns:a16="http://schemas.microsoft.com/office/drawing/2014/main" id="{F453E2EE-8A14-7C86-C3E8-665FB64A5526}"/>
              </a:ext>
            </a:extLst>
          </p:cNvPr>
          <p:cNvSpPr txBox="1">
            <a:spLocks/>
          </p:cNvSpPr>
          <p:nvPr/>
        </p:nvSpPr>
        <p:spPr>
          <a:xfrm>
            <a:off x="1351602" y="762248"/>
            <a:ext cx="10840398" cy="701675"/>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GOAL #4 </a:t>
            </a:r>
            <a:r>
              <a:rPr lang="en-US" dirty="0"/>
              <a:t>Engagement of Audiences and Alliances</a:t>
            </a:r>
          </a:p>
        </p:txBody>
      </p:sp>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pic>
        <p:nvPicPr>
          <p:cNvPr id="3" name="Picture 2" descr="A black background with yellow dots&#10;&#10;Description automatically generated">
            <a:extLst>
              <a:ext uri="{FF2B5EF4-FFF2-40B4-BE49-F238E27FC236}">
                <a16:creationId xmlns:a16="http://schemas.microsoft.com/office/drawing/2014/main" id="{8812C86A-F33B-36DD-43D1-FFE4B195639B}"/>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2" name="TextBox 1">
            <a:extLst>
              <a:ext uri="{FF2B5EF4-FFF2-40B4-BE49-F238E27FC236}">
                <a16:creationId xmlns:a16="http://schemas.microsoft.com/office/drawing/2014/main" id="{83689EB0-DCA2-BE2D-5CE7-6C1742555060}"/>
              </a:ext>
            </a:extLst>
          </p:cNvPr>
          <p:cNvSpPr txBox="1"/>
          <p:nvPr/>
        </p:nvSpPr>
        <p:spPr>
          <a:xfrm>
            <a:off x="603681" y="1894666"/>
            <a:ext cx="11088209" cy="1962717"/>
          </a:xfrm>
          <a:prstGeom prst="rect">
            <a:avLst/>
          </a:prstGeom>
          <a:noFill/>
        </p:spPr>
        <p:txBody>
          <a:bodyPr wrap="square">
            <a:spAutoFit/>
          </a:bodyPr>
          <a:lstStyle/>
          <a:p>
            <a:pPr>
              <a:lnSpc>
                <a:spcPct val="115000"/>
              </a:lnSpc>
              <a:spcBef>
                <a:spcPts val="1200"/>
              </a:spcBef>
            </a:pPr>
            <a:r>
              <a:rPr lang="en-US" sz="3600" cap="none" dirty="0">
                <a:solidFill>
                  <a:srgbClr val="885BA6"/>
                </a:solidFill>
                <a:latin typeface="Lato  "/>
                <a:ea typeface="Lato Thin" panose="020F0502020204030203" pitchFamily="34" charset="0"/>
                <a:cs typeface="Lato Thin" panose="020F0502020204030203" pitchFamily="34" charset="0"/>
              </a:rPr>
              <a:t>STRENGTHENING OUR EFFORTS</a:t>
            </a:r>
            <a:endParaRPr lang="en-US" sz="3600" dirty="0">
              <a:solidFill>
                <a:srgbClr val="885BA6"/>
              </a:solidFill>
              <a:effectLst/>
              <a:latin typeface="Lato  "/>
              <a:ea typeface="Lato Thin" panose="020F0502020204030203" pitchFamily="34" charset="0"/>
              <a:cs typeface="Lato Thin" panose="020F0502020204030203" pitchFamily="34" charset="0"/>
            </a:endParaRP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International will elevate visibility and awareness of its work at the </a:t>
            </a:r>
            <a:br>
              <a:rPr lang="en-US" sz="2100" dirty="0">
                <a:effectLst/>
                <a:latin typeface="Lato" panose="020F0502020204030203" pitchFamily="34" charset="0"/>
                <a:ea typeface="Lato" panose="020F0502020204030203" pitchFamily="34" charset="0"/>
                <a:cs typeface="Lato" panose="020F0502020204030203" pitchFamily="34" charset="0"/>
              </a:rPr>
            </a:br>
            <a:r>
              <a:rPr lang="en-US" sz="2100" dirty="0">
                <a:effectLst/>
                <a:latin typeface="Lato" panose="020F0502020204030203" pitchFamily="34" charset="0"/>
                <a:ea typeface="Lato" panose="020F0502020204030203" pitchFamily="34" charset="0"/>
                <a:cs typeface="Lato" panose="020F0502020204030203" pitchFamily="34" charset="0"/>
              </a:rPr>
              <a:t>United Nations and Council of Europe while seeking out new partnerships </a:t>
            </a:r>
            <a:br>
              <a:rPr lang="en-US" sz="2100" dirty="0">
                <a:effectLst/>
                <a:latin typeface="Lato" panose="020F0502020204030203" pitchFamily="34" charset="0"/>
                <a:ea typeface="Lato" panose="020F0502020204030203" pitchFamily="34" charset="0"/>
                <a:cs typeface="Lato" panose="020F0502020204030203" pitchFamily="34" charset="0"/>
              </a:rPr>
            </a:br>
            <a:r>
              <a:rPr lang="en-US" sz="2100" dirty="0">
                <a:effectLst/>
                <a:latin typeface="Lato" panose="020F0502020204030203" pitchFamily="34" charset="0"/>
                <a:ea typeface="Lato" panose="020F0502020204030203" pitchFamily="34" charset="0"/>
                <a:cs typeface="Lato" panose="020F0502020204030203" pitchFamily="34" charset="0"/>
              </a:rPr>
              <a:t>to expand Zonta’s reach and influence.</a:t>
            </a:r>
          </a:p>
        </p:txBody>
      </p:sp>
    </p:spTree>
    <p:extLst>
      <p:ext uri="{BB962C8B-B14F-4D97-AF65-F5344CB8AC3E}">
        <p14:creationId xmlns:p14="http://schemas.microsoft.com/office/powerpoint/2010/main" val="655416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9B74B3"/>
              </a:gs>
              <a:gs pos="100000">
                <a:srgbClr val="885BA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9B74B3"/>
              </a:gs>
              <a:gs pos="100000">
                <a:srgbClr val="885BA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9" name="Title 1">
            <a:extLst>
              <a:ext uri="{FF2B5EF4-FFF2-40B4-BE49-F238E27FC236}">
                <a16:creationId xmlns:a16="http://schemas.microsoft.com/office/drawing/2014/main" id="{F453E2EE-8A14-7C86-C3E8-665FB64A5526}"/>
              </a:ext>
            </a:extLst>
          </p:cNvPr>
          <p:cNvSpPr txBox="1">
            <a:spLocks/>
          </p:cNvSpPr>
          <p:nvPr/>
        </p:nvSpPr>
        <p:spPr>
          <a:xfrm>
            <a:off x="1388963" y="761398"/>
            <a:ext cx="10840398" cy="701675"/>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GOAL #4 </a:t>
            </a:r>
            <a:r>
              <a:rPr lang="en-US" dirty="0"/>
              <a:t>Engagement of Audiences and Alliances</a:t>
            </a:r>
          </a:p>
        </p:txBody>
      </p:sp>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pic>
        <p:nvPicPr>
          <p:cNvPr id="3" name="Picture 2" descr="A black background with yellow dots&#10;&#10;Description automatically generated">
            <a:extLst>
              <a:ext uri="{FF2B5EF4-FFF2-40B4-BE49-F238E27FC236}">
                <a16:creationId xmlns:a16="http://schemas.microsoft.com/office/drawing/2014/main" id="{8812C86A-F33B-36DD-43D1-FFE4B195639B}"/>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2" name="TextBox 1">
            <a:extLst>
              <a:ext uri="{FF2B5EF4-FFF2-40B4-BE49-F238E27FC236}">
                <a16:creationId xmlns:a16="http://schemas.microsoft.com/office/drawing/2014/main" id="{83689EB0-DCA2-BE2D-5CE7-6C1742555060}"/>
              </a:ext>
            </a:extLst>
          </p:cNvPr>
          <p:cNvSpPr txBox="1"/>
          <p:nvPr/>
        </p:nvSpPr>
        <p:spPr>
          <a:xfrm>
            <a:off x="603681" y="1894666"/>
            <a:ext cx="11088209" cy="3231526"/>
          </a:xfrm>
          <a:prstGeom prst="rect">
            <a:avLst/>
          </a:prstGeom>
          <a:noFill/>
        </p:spPr>
        <p:txBody>
          <a:bodyPr wrap="square">
            <a:spAutoFit/>
          </a:bodyPr>
          <a:lstStyle/>
          <a:p>
            <a:pPr>
              <a:lnSpc>
                <a:spcPct val="115000"/>
              </a:lnSpc>
              <a:spcBef>
                <a:spcPts val="1200"/>
              </a:spcBef>
            </a:pPr>
            <a:r>
              <a:rPr lang="en-US" sz="3600" cap="none" dirty="0">
                <a:solidFill>
                  <a:srgbClr val="885BA6"/>
                </a:solidFill>
                <a:latin typeface="Lato  "/>
                <a:ea typeface="Lato Thin" panose="020F0502020204030203" pitchFamily="34" charset="0"/>
                <a:cs typeface="Lato Thin" panose="020F0502020204030203" pitchFamily="34" charset="0"/>
              </a:rPr>
              <a:t>EXPLORING NEW OPPORTUNITIES</a:t>
            </a:r>
            <a:endParaRPr lang="en-US" sz="3600" dirty="0">
              <a:solidFill>
                <a:srgbClr val="885BA6"/>
              </a:solidFill>
              <a:effectLst/>
              <a:latin typeface="Lato" panose="020F0502020204030203" pitchFamily="34" charset="0"/>
              <a:ea typeface="Lato" panose="020F0502020204030203" pitchFamily="34" charset="0"/>
              <a:cs typeface="Lato" panose="020F0502020204030203" pitchFamily="34" charset="0"/>
            </a:endParaRP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International will investigate alternative strategies to engage new members </a:t>
            </a:r>
            <a:br>
              <a:rPr lang="en-US" sz="2100" dirty="0">
                <a:effectLst/>
                <a:latin typeface="Lato" panose="020F0502020204030203" pitchFamily="34" charset="0"/>
                <a:ea typeface="Lato" panose="020F0502020204030203" pitchFamily="34" charset="0"/>
                <a:cs typeface="Lato" panose="020F0502020204030203" pitchFamily="34" charset="0"/>
              </a:rPr>
            </a:br>
            <a:r>
              <a:rPr lang="en-US" sz="2100" dirty="0">
                <a:effectLst/>
                <a:latin typeface="Lato" panose="020F0502020204030203" pitchFamily="34" charset="0"/>
                <a:ea typeface="Lato" panose="020F0502020204030203" pitchFamily="34" charset="0"/>
                <a:cs typeface="Lato" panose="020F0502020204030203" pitchFamily="34" charset="0"/>
              </a:rPr>
              <a:t>and supporters through additional membership categories and other opportunities to contribute to Zonta’s mission. </a:t>
            </a:r>
          </a:p>
          <a:p>
            <a:pPr marL="342900" marR="0" lvl="0" indent="-342900">
              <a:lnSpc>
                <a:spcPct val="115000"/>
              </a:lnSpc>
              <a:spcBef>
                <a:spcPts val="1200"/>
              </a:spcBef>
              <a:spcAft>
                <a:spcPts val="0"/>
              </a:spcAft>
              <a:buFont typeface="Symbol" panose="05050102010706020507" pitchFamily="18" charset="2"/>
              <a:buChar char=""/>
            </a:pPr>
            <a:r>
              <a:rPr lang="en-US" sz="2100" dirty="0">
                <a:effectLst/>
                <a:latin typeface="Lato" panose="020F0502020204030203" pitchFamily="34" charset="0"/>
                <a:ea typeface="Lato" panose="020F0502020204030203" pitchFamily="34" charset="0"/>
                <a:cs typeface="Lato" panose="020F0502020204030203" pitchFamily="34" charset="0"/>
              </a:rPr>
              <a:t>Zonta International will seek out like-minded organizations, non-governmental organizations and corporations to partner with to broaden Zonta’s advocacy, </a:t>
            </a:r>
            <a:br>
              <a:rPr lang="en-US" sz="2100" dirty="0">
                <a:effectLst/>
                <a:latin typeface="Lato" panose="020F0502020204030203" pitchFamily="34" charset="0"/>
                <a:ea typeface="Lato" panose="020F0502020204030203" pitchFamily="34" charset="0"/>
                <a:cs typeface="Lato" panose="020F0502020204030203" pitchFamily="34" charset="0"/>
              </a:rPr>
            </a:br>
            <a:r>
              <a:rPr lang="en-US" sz="2100" dirty="0">
                <a:effectLst/>
                <a:latin typeface="Lato" panose="020F0502020204030203" pitchFamily="34" charset="0"/>
                <a:ea typeface="Lato" panose="020F0502020204030203" pitchFamily="34" charset="0"/>
                <a:cs typeface="Lato" panose="020F0502020204030203" pitchFamily="34" charset="0"/>
              </a:rPr>
              <a:t>fundraising and awareness-raising efforts.</a:t>
            </a:r>
          </a:p>
        </p:txBody>
      </p:sp>
    </p:spTree>
    <p:extLst>
      <p:ext uri="{BB962C8B-B14F-4D97-AF65-F5344CB8AC3E}">
        <p14:creationId xmlns:p14="http://schemas.microsoft.com/office/powerpoint/2010/main" val="194659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4309-B671-A0AE-4AF1-9889AF11A515}"/>
              </a:ext>
            </a:extLst>
          </p:cNvPr>
          <p:cNvSpPr>
            <a:spLocks noGrp="1"/>
          </p:cNvSpPr>
          <p:nvPr>
            <p:ph type="title"/>
          </p:nvPr>
        </p:nvSpPr>
        <p:spPr>
          <a:xfrm>
            <a:off x="492912" y="444466"/>
            <a:ext cx="11468073" cy="701675"/>
          </a:xfrm>
        </p:spPr>
        <p:txBody>
          <a:bodyPr>
            <a:noAutofit/>
          </a:bodyPr>
          <a:lstStyle/>
          <a:p>
            <a:r>
              <a:rPr lang="en-US" sz="3700" b="1" dirty="0">
                <a:solidFill>
                  <a:srgbClr val="005F71"/>
                </a:solidFill>
                <a:latin typeface="Lato Semibold" panose="020F0502020204030203" pitchFamily="34" charset="0"/>
                <a:ea typeface="Lato Semibold" panose="020F0502020204030203" pitchFamily="34" charset="0"/>
                <a:cs typeface="Lato Semibold" panose="020F0502020204030203" pitchFamily="34" charset="0"/>
              </a:rPr>
              <a:t>The timeline</a:t>
            </a:r>
            <a:endParaRPr lang="en-US" sz="3700"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5" name="Rectangle 4">
            <a:extLst>
              <a:ext uri="{FF2B5EF4-FFF2-40B4-BE49-F238E27FC236}">
                <a16:creationId xmlns:a16="http://schemas.microsoft.com/office/drawing/2014/main" id="{6B2257EF-BA90-2BB1-6292-D88B3519AB41}"/>
              </a:ext>
            </a:extLst>
          </p:cNvPr>
          <p:cNvSpPr/>
          <p:nvPr/>
        </p:nvSpPr>
        <p:spPr>
          <a:xfrm>
            <a:off x="0" y="6139479"/>
            <a:ext cx="12192000" cy="166354"/>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DED5BA-1487-6787-BC07-6781DB12EB87}"/>
              </a:ext>
            </a:extLst>
          </p:cNvPr>
          <p:cNvSpPr/>
          <p:nvPr/>
        </p:nvSpPr>
        <p:spPr>
          <a:xfrm>
            <a:off x="0" y="6552917"/>
            <a:ext cx="12192000" cy="305083"/>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C86308-8BBB-8E2C-F7D6-847DB96BCF9A}"/>
              </a:ext>
            </a:extLst>
          </p:cNvPr>
          <p:cNvPicPr>
            <a:picLocks noChangeAspect="1"/>
          </p:cNvPicPr>
          <p:nvPr/>
        </p:nvPicPr>
        <p:blipFill>
          <a:blip r:embed="rId3"/>
          <a:stretch>
            <a:fillRect/>
          </a:stretch>
        </p:blipFill>
        <p:spPr>
          <a:xfrm rot="16200000">
            <a:off x="-226556" y="6178742"/>
            <a:ext cx="941274" cy="935570"/>
          </a:xfrm>
          <a:prstGeom prst="rect">
            <a:avLst/>
          </a:prstGeom>
        </p:spPr>
      </p:pic>
      <p:pic>
        <p:nvPicPr>
          <p:cNvPr id="6" name="Picture 5" descr="A black background with yellow letters&#10;&#10;Description automatically generated">
            <a:extLst>
              <a:ext uri="{FF2B5EF4-FFF2-40B4-BE49-F238E27FC236}">
                <a16:creationId xmlns:a16="http://schemas.microsoft.com/office/drawing/2014/main" id="{8F69B099-FC93-353E-AA05-5D9C27B9A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grpSp>
        <p:nvGrpSpPr>
          <p:cNvPr id="56" name="Group 55">
            <a:extLst>
              <a:ext uri="{FF2B5EF4-FFF2-40B4-BE49-F238E27FC236}">
                <a16:creationId xmlns:a16="http://schemas.microsoft.com/office/drawing/2014/main" id="{A6621F47-1803-E1E3-9005-FA34DF2F1D3C}"/>
              </a:ext>
            </a:extLst>
          </p:cNvPr>
          <p:cNvGrpSpPr/>
          <p:nvPr/>
        </p:nvGrpSpPr>
        <p:grpSpPr>
          <a:xfrm>
            <a:off x="591051" y="2360800"/>
            <a:ext cx="11009898" cy="594360"/>
            <a:chOff x="591051" y="1812160"/>
            <a:chExt cx="11009898" cy="594360"/>
          </a:xfrm>
        </p:grpSpPr>
        <p:cxnSp>
          <p:nvCxnSpPr>
            <p:cNvPr id="10" name="Straight Connector 9">
              <a:extLst>
                <a:ext uri="{FF2B5EF4-FFF2-40B4-BE49-F238E27FC236}">
                  <a16:creationId xmlns:a16="http://schemas.microsoft.com/office/drawing/2014/main" id="{9A93B681-EF15-89E6-A2E6-E21E6E915830}"/>
                </a:ext>
              </a:extLst>
            </p:cNvPr>
            <p:cNvCxnSpPr>
              <a:cxnSpLocks/>
            </p:cNvCxnSpPr>
            <p:nvPr/>
          </p:nvCxnSpPr>
          <p:spPr>
            <a:xfrm>
              <a:off x="591051" y="1812160"/>
              <a:ext cx="11009898" cy="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9E8388-332D-3377-6555-5F6D1EB6B2A5}"/>
                </a:ext>
              </a:extLst>
            </p:cNvPr>
            <p:cNvCxnSpPr>
              <a:cxnSpLocks/>
            </p:cNvCxnSpPr>
            <p:nvPr/>
          </p:nvCxnSpPr>
          <p:spPr>
            <a:xfrm>
              <a:off x="628001"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BC9E1B-0023-186D-DBDA-C5A64F4EBB6E}"/>
                </a:ext>
              </a:extLst>
            </p:cNvPr>
            <p:cNvCxnSpPr>
              <a:cxnSpLocks/>
            </p:cNvCxnSpPr>
            <p:nvPr/>
          </p:nvCxnSpPr>
          <p:spPr>
            <a:xfrm>
              <a:off x="11565657"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9B7BC2-A8A8-41EE-906C-00ADD78161E5}"/>
                </a:ext>
              </a:extLst>
            </p:cNvPr>
            <p:cNvCxnSpPr>
              <a:cxnSpLocks/>
            </p:cNvCxnSpPr>
            <p:nvPr/>
          </p:nvCxnSpPr>
          <p:spPr>
            <a:xfrm>
              <a:off x="1721767" y="1812160"/>
              <a:ext cx="0" cy="59055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049E8B7-E4C5-66D4-153B-302AB6E3DBC5}"/>
                </a:ext>
              </a:extLst>
            </p:cNvPr>
            <p:cNvCxnSpPr>
              <a:cxnSpLocks/>
            </p:cNvCxnSpPr>
            <p:nvPr/>
          </p:nvCxnSpPr>
          <p:spPr>
            <a:xfrm>
              <a:off x="5003065"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DBF646-7A05-6DE1-3C42-B802AD7D0EC3}"/>
                </a:ext>
              </a:extLst>
            </p:cNvPr>
            <p:cNvCxnSpPr>
              <a:cxnSpLocks/>
            </p:cNvCxnSpPr>
            <p:nvPr/>
          </p:nvCxnSpPr>
          <p:spPr>
            <a:xfrm>
              <a:off x="3909299"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8C9DF6A-D7A5-454F-899F-7645C0E332D7}"/>
                </a:ext>
              </a:extLst>
            </p:cNvPr>
            <p:cNvCxnSpPr>
              <a:cxnSpLocks/>
            </p:cNvCxnSpPr>
            <p:nvPr/>
          </p:nvCxnSpPr>
          <p:spPr>
            <a:xfrm>
              <a:off x="10471895" y="1812160"/>
              <a:ext cx="0" cy="59055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B27292F-3F80-AB9E-4B24-8D3678ACDCD9}"/>
                </a:ext>
              </a:extLst>
            </p:cNvPr>
            <p:cNvCxnSpPr>
              <a:cxnSpLocks/>
            </p:cNvCxnSpPr>
            <p:nvPr/>
          </p:nvCxnSpPr>
          <p:spPr>
            <a:xfrm>
              <a:off x="9378129"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13725B-D2B6-08FB-50C4-53B6428F05BE}"/>
                </a:ext>
              </a:extLst>
            </p:cNvPr>
            <p:cNvCxnSpPr>
              <a:cxnSpLocks/>
            </p:cNvCxnSpPr>
            <p:nvPr/>
          </p:nvCxnSpPr>
          <p:spPr>
            <a:xfrm>
              <a:off x="8284363"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CC24B5-3A4E-7B75-DE1E-11557F5C2B16}"/>
                </a:ext>
              </a:extLst>
            </p:cNvPr>
            <p:cNvCxnSpPr>
              <a:cxnSpLocks/>
            </p:cNvCxnSpPr>
            <p:nvPr/>
          </p:nvCxnSpPr>
          <p:spPr>
            <a:xfrm>
              <a:off x="7190597"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EBEFA2-A28D-EB01-7874-611D1463F6B6}"/>
                </a:ext>
              </a:extLst>
            </p:cNvPr>
            <p:cNvCxnSpPr>
              <a:cxnSpLocks/>
            </p:cNvCxnSpPr>
            <p:nvPr/>
          </p:nvCxnSpPr>
          <p:spPr>
            <a:xfrm>
              <a:off x="6096831"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6978A0-C22B-2750-AF5D-1FB53C395121}"/>
                </a:ext>
              </a:extLst>
            </p:cNvPr>
            <p:cNvCxnSpPr>
              <a:cxnSpLocks/>
            </p:cNvCxnSpPr>
            <p:nvPr/>
          </p:nvCxnSpPr>
          <p:spPr>
            <a:xfrm>
              <a:off x="2815533"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F5BE8539-A483-8E92-03E1-D283411D9BF8}"/>
              </a:ext>
            </a:extLst>
          </p:cNvPr>
          <p:cNvSpPr txBox="1"/>
          <p:nvPr/>
        </p:nvSpPr>
        <p:spPr>
          <a:xfrm>
            <a:off x="660367" y="3026969"/>
            <a:ext cx="3211657" cy="523220"/>
          </a:xfrm>
          <a:prstGeom prst="rect">
            <a:avLst/>
          </a:prstGeom>
          <a:solidFill>
            <a:srgbClr val="CD3463">
              <a:alpha val="7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The Board meetings to finalize strategic plan.</a:t>
            </a:r>
          </a:p>
        </p:txBody>
      </p:sp>
      <p:sp>
        <p:nvSpPr>
          <p:cNvPr id="30" name="TextBox 29">
            <a:extLst>
              <a:ext uri="{FF2B5EF4-FFF2-40B4-BE49-F238E27FC236}">
                <a16:creationId xmlns:a16="http://schemas.microsoft.com/office/drawing/2014/main" id="{FD528AFF-A5DA-D052-39BA-104AAFAE4CE3}"/>
              </a:ext>
            </a:extLst>
          </p:cNvPr>
          <p:cNvSpPr txBox="1"/>
          <p:nvPr/>
        </p:nvSpPr>
        <p:spPr>
          <a:xfrm>
            <a:off x="2834683" y="3608977"/>
            <a:ext cx="3224874" cy="738664"/>
          </a:xfrm>
          <a:prstGeom prst="rect">
            <a:avLst/>
          </a:prstGeom>
          <a:solidFill>
            <a:srgbClr val="FED69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Informational presentations </a:t>
            </a:r>
            <a:b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at the interdistrict meetings </a:t>
            </a:r>
            <a:b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April to June 2023.</a:t>
            </a:r>
          </a:p>
        </p:txBody>
      </p:sp>
      <p:sp>
        <p:nvSpPr>
          <p:cNvPr id="31" name="TextBox 30">
            <a:extLst>
              <a:ext uri="{FF2B5EF4-FFF2-40B4-BE49-F238E27FC236}">
                <a16:creationId xmlns:a16="http://schemas.microsoft.com/office/drawing/2014/main" id="{B2EEA589-47AB-5ABC-4EFC-A956CEE1B92C}"/>
              </a:ext>
            </a:extLst>
          </p:cNvPr>
          <p:cNvSpPr txBox="1"/>
          <p:nvPr/>
        </p:nvSpPr>
        <p:spPr>
          <a:xfrm>
            <a:off x="6132124" y="4078960"/>
            <a:ext cx="3125722" cy="523220"/>
          </a:xfrm>
          <a:prstGeom prst="rect">
            <a:avLst/>
          </a:prstGeom>
          <a:solidFill>
            <a:srgbClr val="9B74B3">
              <a:alpha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Member webinars on final strategic plan July – September 2023.</a:t>
            </a:r>
          </a:p>
        </p:txBody>
      </p:sp>
      <p:sp>
        <p:nvSpPr>
          <p:cNvPr id="32" name="TextBox 31">
            <a:extLst>
              <a:ext uri="{FF2B5EF4-FFF2-40B4-BE49-F238E27FC236}">
                <a16:creationId xmlns:a16="http://schemas.microsoft.com/office/drawing/2014/main" id="{794CD1A8-F668-E0C1-040A-1E471F3DB7BC}"/>
              </a:ext>
            </a:extLst>
          </p:cNvPr>
          <p:cNvSpPr txBox="1"/>
          <p:nvPr/>
        </p:nvSpPr>
        <p:spPr>
          <a:xfrm>
            <a:off x="8319656" y="4673233"/>
            <a:ext cx="3210709" cy="738664"/>
          </a:xfrm>
          <a:prstGeom prst="rect">
            <a:avLst/>
          </a:prstGeom>
          <a:solidFill>
            <a:srgbClr val="FFE3B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Zonta International Board representatives deliver presentations at district conferences.</a:t>
            </a:r>
          </a:p>
        </p:txBody>
      </p:sp>
      <p:sp>
        <p:nvSpPr>
          <p:cNvPr id="33" name="TextBox 32">
            <a:extLst>
              <a:ext uri="{FF2B5EF4-FFF2-40B4-BE49-F238E27FC236}">
                <a16:creationId xmlns:a16="http://schemas.microsoft.com/office/drawing/2014/main" id="{B2E5054E-FC6C-7CD5-D1F4-A90CBC3F2610}"/>
              </a:ext>
            </a:extLst>
          </p:cNvPr>
          <p:cNvSpPr txBox="1"/>
          <p:nvPr/>
        </p:nvSpPr>
        <p:spPr>
          <a:xfrm>
            <a:off x="5038358" y="5479345"/>
            <a:ext cx="6492007" cy="523220"/>
          </a:xfrm>
          <a:prstGeom prst="rect">
            <a:avLst/>
          </a:prstGeom>
          <a:solidFill>
            <a:srgbClr val="885BA6">
              <a:alpha val="7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Potential Zonta International Bylaws possible </a:t>
            </a:r>
            <a:b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amendments investigated June – November 2023.</a:t>
            </a:r>
          </a:p>
        </p:txBody>
      </p:sp>
      <p:sp>
        <p:nvSpPr>
          <p:cNvPr id="34" name="TextBox 33">
            <a:extLst>
              <a:ext uri="{FF2B5EF4-FFF2-40B4-BE49-F238E27FC236}">
                <a16:creationId xmlns:a16="http://schemas.microsoft.com/office/drawing/2014/main" id="{2163BCDB-13B4-68BE-52CB-0FC881DA0E50}"/>
              </a:ext>
            </a:extLst>
          </p:cNvPr>
          <p:cNvSpPr txBox="1"/>
          <p:nvPr/>
        </p:nvSpPr>
        <p:spPr>
          <a:xfrm>
            <a:off x="3941667" y="3026969"/>
            <a:ext cx="2117890" cy="523220"/>
          </a:xfrm>
          <a:prstGeom prst="rect">
            <a:avLst/>
          </a:prstGeom>
          <a:solidFill>
            <a:srgbClr val="00BCD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Prepare the strategic plan for publication.</a:t>
            </a:r>
          </a:p>
        </p:txBody>
      </p:sp>
      <p:sp>
        <p:nvSpPr>
          <p:cNvPr id="35" name="TextBox 34">
            <a:extLst>
              <a:ext uri="{FF2B5EF4-FFF2-40B4-BE49-F238E27FC236}">
                <a16:creationId xmlns:a16="http://schemas.microsoft.com/office/drawing/2014/main" id="{DB36C07F-EB89-6521-B556-EBD028EA7A27}"/>
              </a:ext>
            </a:extLst>
          </p:cNvPr>
          <p:cNvSpPr txBox="1"/>
          <p:nvPr/>
        </p:nvSpPr>
        <p:spPr>
          <a:xfrm>
            <a:off x="6134103" y="3026969"/>
            <a:ext cx="1024128" cy="954107"/>
          </a:xfrm>
          <a:prstGeom prst="rect">
            <a:avLst/>
          </a:prstGeom>
          <a:solidFill>
            <a:srgbClr val="005F71">
              <a:alpha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40"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Publication</a:t>
            </a: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of the strategic plan.</a:t>
            </a:r>
          </a:p>
        </p:txBody>
      </p:sp>
      <p:sp>
        <p:nvSpPr>
          <p:cNvPr id="59" name="TextBox 58">
            <a:extLst>
              <a:ext uri="{FF2B5EF4-FFF2-40B4-BE49-F238E27FC236}">
                <a16:creationId xmlns:a16="http://schemas.microsoft.com/office/drawing/2014/main" id="{6CB1D3A2-E89F-EBFE-EFD4-1C99C59A95FC}"/>
              </a:ext>
            </a:extLst>
          </p:cNvPr>
          <p:cNvSpPr txBox="1"/>
          <p:nvPr/>
        </p:nvSpPr>
        <p:spPr>
          <a:xfrm>
            <a:off x="660367"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February</a:t>
            </a:r>
          </a:p>
        </p:txBody>
      </p:sp>
      <p:sp>
        <p:nvSpPr>
          <p:cNvPr id="60" name="TextBox 59">
            <a:extLst>
              <a:ext uri="{FF2B5EF4-FFF2-40B4-BE49-F238E27FC236}">
                <a16:creationId xmlns:a16="http://schemas.microsoft.com/office/drawing/2014/main" id="{EEF29174-AA2F-FD2B-4101-0778129997B9}"/>
              </a:ext>
            </a:extLst>
          </p:cNvPr>
          <p:cNvSpPr txBox="1"/>
          <p:nvPr/>
        </p:nvSpPr>
        <p:spPr>
          <a:xfrm>
            <a:off x="1750211"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March</a:t>
            </a:r>
          </a:p>
        </p:txBody>
      </p:sp>
      <p:sp>
        <p:nvSpPr>
          <p:cNvPr id="61" name="TextBox 60">
            <a:extLst>
              <a:ext uri="{FF2B5EF4-FFF2-40B4-BE49-F238E27FC236}">
                <a16:creationId xmlns:a16="http://schemas.microsoft.com/office/drawing/2014/main" id="{9AAC03A8-F9E1-7EFE-6049-281BE3B245E3}"/>
              </a:ext>
            </a:extLst>
          </p:cNvPr>
          <p:cNvSpPr txBox="1"/>
          <p:nvPr/>
        </p:nvSpPr>
        <p:spPr>
          <a:xfrm>
            <a:off x="2840055"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April</a:t>
            </a:r>
          </a:p>
        </p:txBody>
      </p:sp>
      <p:sp>
        <p:nvSpPr>
          <p:cNvPr id="69" name="TextBox 68">
            <a:extLst>
              <a:ext uri="{FF2B5EF4-FFF2-40B4-BE49-F238E27FC236}">
                <a16:creationId xmlns:a16="http://schemas.microsoft.com/office/drawing/2014/main" id="{137009DC-6FC3-3AAC-64B6-7E06E654EBA0}"/>
              </a:ext>
            </a:extLst>
          </p:cNvPr>
          <p:cNvSpPr txBox="1"/>
          <p:nvPr/>
        </p:nvSpPr>
        <p:spPr>
          <a:xfrm>
            <a:off x="3929899"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May</a:t>
            </a:r>
          </a:p>
        </p:txBody>
      </p:sp>
      <p:sp>
        <p:nvSpPr>
          <p:cNvPr id="70" name="TextBox 69">
            <a:extLst>
              <a:ext uri="{FF2B5EF4-FFF2-40B4-BE49-F238E27FC236}">
                <a16:creationId xmlns:a16="http://schemas.microsoft.com/office/drawing/2014/main" id="{C18948BA-1ADC-ED3E-EF62-989D4382D1FD}"/>
              </a:ext>
            </a:extLst>
          </p:cNvPr>
          <p:cNvSpPr txBox="1"/>
          <p:nvPr/>
        </p:nvSpPr>
        <p:spPr>
          <a:xfrm>
            <a:off x="5019743"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June</a:t>
            </a:r>
          </a:p>
        </p:txBody>
      </p:sp>
      <p:sp>
        <p:nvSpPr>
          <p:cNvPr id="71" name="TextBox 70">
            <a:extLst>
              <a:ext uri="{FF2B5EF4-FFF2-40B4-BE49-F238E27FC236}">
                <a16:creationId xmlns:a16="http://schemas.microsoft.com/office/drawing/2014/main" id="{1958CCB3-E5E3-F690-061D-3547834B2E0E}"/>
              </a:ext>
            </a:extLst>
          </p:cNvPr>
          <p:cNvSpPr txBox="1"/>
          <p:nvPr/>
        </p:nvSpPr>
        <p:spPr>
          <a:xfrm>
            <a:off x="6109587"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July</a:t>
            </a:r>
          </a:p>
        </p:txBody>
      </p:sp>
      <p:sp>
        <p:nvSpPr>
          <p:cNvPr id="72" name="TextBox 71">
            <a:extLst>
              <a:ext uri="{FF2B5EF4-FFF2-40B4-BE49-F238E27FC236}">
                <a16:creationId xmlns:a16="http://schemas.microsoft.com/office/drawing/2014/main" id="{9C474A7B-F032-CBA6-DFD6-85E1D50FDE18}"/>
              </a:ext>
            </a:extLst>
          </p:cNvPr>
          <p:cNvSpPr txBox="1"/>
          <p:nvPr/>
        </p:nvSpPr>
        <p:spPr>
          <a:xfrm>
            <a:off x="7199431"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August</a:t>
            </a:r>
          </a:p>
        </p:txBody>
      </p:sp>
      <p:sp>
        <p:nvSpPr>
          <p:cNvPr id="73" name="TextBox 72">
            <a:extLst>
              <a:ext uri="{FF2B5EF4-FFF2-40B4-BE49-F238E27FC236}">
                <a16:creationId xmlns:a16="http://schemas.microsoft.com/office/drawing/2014/main" id="{6182EA45-57B0-9BBA-7470-6C9E60913C3A}"/>
              </a:ext>
            </a:extLst>
          </p:cNvPr>
          <p:cNvSpPr txBox="1"/>
          <p:nvPr/>
        </p:nvSpPr>
        <p:spPr>
          <a:xfrm>
            <a:off x="9379119"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October</a:t>
            </a:r>
          </a:p>
        </p:txBody>
      </p:sp>
      <p:sp>
        <p:nvSpPr>
          <p:cNvPr id="74" name="TextBox 73">
            <a:extLst>
              <a:ext uri="{FF2B5EF4-FFF2-40B4-BE49-F238E27FC236}">
                <a16:creationId xmlns:a16="http://schemas.microsoft.com/office/drawing/2014/main" id="{12EAC5C8-356C-CED8-D6DA-2AE30E72F838}"/>
              </a:ext>
            </a:extLst>
          </p:cNvPr>
          <p:cNvSpPr txBox="1"/>
          <p:nvPr/>
        </p:nvSpPr>
        <p:spPr>
          <a:xfrm>
            <a:off x="8289275"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September</a:t>
            </a:r>
          </a:p>
        </p:txBody>
      </p:sp>
      <p:sp>
        <p:nvSpPr>
          <p:cNvPr id="75" name="TextBox 74">
            <a:extLst>
              <a:ext uri="{FF2B5EF4-FFF2-40B4-BE49-F238E27FC236}">
                <a16:creationId xmlns:a16="http://schemas.microsoft.com/office/drawing/2014/main" id="{192D6CCC-D32E-A9BE-A076-47B075F7720F}"/>
              </a:ext>
            </a:extLst>
          </p:cNvPr>
          <p:cNvSpPr txBox="1"/>
          <p:nvPr/>
        </p:nvSpPr>
        <p:spPr>
          <a:xfrm>
            <a:off x="10504256"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November</a:t>
            </a:r>
          </a:p>
        </p:txBody>
      </p:sp>
      <p:sp>
        <p:nvSpPr>
          <p:cNvPr id="77" name="Rectangle 76">
            <a:extLst>
              <a:ext uri="{FF2B5EF4-FFF2-40B4-BE49-F238E27FC236}">
                <a16:creationId xmlns:a16="http://schemas.microsoft.com/office/drawing/2014/main" id="{600ADEC3-BBF7-4E49-5DC6-B3991694A528}"/>
              </a:ext>
            </a:extLst>
          </p:cNvPr>
          <p:cNvSpPr/>
          <p:nvPr/>
        </p:nvSpPr>
        <p:spPr>
          <a:xfrm>
            <a:off x="244081" y="275629"/>
            <a:ext cx="3841782" cy="953464"/>
          </a:xfrm>
          <a:prstGeom prst="rect">
            <a:avLst/>
          </a:prstGeom>
          <a:noFill/>
          <a:ln w="38100">
            <a:solidFill>
              <a:srgbClr val="F5B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95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Lst>
          <a:lin ang="16200000" scaled="1"/>
        </a:gradFill>
        <a:effectLst/>
      </p:bgPr>
    </p:bg>
    <p:spTree>
      <p:nvGrpSpPr>
        <p:cNvPr id="1" name=""/>
        <p:cNvGrpSpPr/>
        <p:nvPr/>
      </p:nvGrpSpPr>
      <p:grpSpPr>
        <a:xfrm>
          <a:off x="0" y="0"/>
          <a:ext cx="0" cy="0"/>
          <a:chOff x="0" y="0"/>
          <a:chExt cx="0" cy="0"/>
        </a:xfrm>
      </p:grpSpPr>
      <p:pic>
        <p:nvPicPr>
          <p:cNvPr id="7" name="Picture 6" descr="A black background with white text&#10;&#10;Description automatically generated">
            <a:extLst>
              <a:ext uri="{FF2B5EF4-FFF2-40B4-BE49-F238E27FC236}">
                <a16:creationId xmlns:a16="http://schemas.microsoft.com/office/drawing/2014/main" id="{2BD102B7-5EEF-7B5A-DE79-2FB1FB318A26}"/>
              </a:ext>
            </a:extLst>
          </p:cNvPr>
          <p:cNvPicPr>
            <a:picLocks noChangeAspect="1"/>
          </p:cNvPicPr>
          <p:nvPr/>
        </p:nvPicPr>
        <p:blipFill rotWithShape="1">
          <a:blip r:embed="rId2">
            <a:extLst>
              <a:ext uri="{28A0092B-C50C-407E-A947-70E740481C1C}">
                <a14:useLocalDpi xmlns:a14="http://schemas.microsoft.com/office/drawing/2010/main" val="0"/>
              </a:ext>
            </a:extLst>
          </a:blip>
          <a:srcRect l="4538" r="7939"/>
          <a:stretch/>
        </p:blipFill>
        <p:spPr>
          <a:xfrm>
            <a:off x="4271554" y="2832296"/>
            <a:ext cx="3648892" cy="1359474"/>
          </a:xfrm>
          <a:prstGeom prst="rect">
            <a:avLst/>
          </a:prstGeom>
        </p:spPr>
      </p:pic>
      <p:sp>
        <p:nvSpPr>
          <p:cNvPr id="12" name="Content Placeholder 2">
            <a:extLst>
              <a:ext uri="{FF2B5EF4-FFF2-40B4-BE49-F238E27FC236}">
                <a16:creationId xmlns:a16="http://schemas.microsoft.com/office/drawing/2014/main" id="{7021ADEC-EE68-A50C-88AD-5D3CDC21FA7D}"/>
              </a:ext>
            </a:extLst>
          </p:cNvPr>
          <p:cNvSpPr txBox="1">
            <a:spLocks/>
          </p:cNvSpPr>
          <p:nvPr/>
        </p:nvSpPr>
        <p:spPr>
          <a:xfrm>
            <a:off x="1684846" y="3003776"/>
            <a:ext cx="1501820" cy="555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Districts</a:t>
            </a:r>
          </a:p>
        </p:txBody>
      </p:sp>
      <p:sp>
        <p:nvSpPr>
          <p:cNvPr id="14" name="Content Placeholder 2">
            <a:extLst>
              <a:ext uri="{FF2B5EF4-FFF2-40B4-BE49-F238E27FC236}">
                <a16:creationId xmlns:a16="http://schemas.microsoft.com/office/drawing/2014/main" id="{92576225-8EB5-8A9C-4FC5-0452E6B11594}"/>
              </a:ext>
            </a:extLst>
          </p:cNvPr>
          <p:cNvSpPr txBox="1">
            <a:spLocks/>
          </p:cNvSpPr>
          <p:nvPr/>
        </p:nvSpPr>
        <p:spPr>
          <a:xfrm>
            <a:off x="176125" y="281347"/>
            <a:ext cx="1706472" cy="470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Zontians</a:t>
            </a:r>
          </a:p>
        </p:txBody>
      </p:sp>
      <p:sp>
        <p:nvSpPr>
          <p:cNvPr id="19" name="Content Placeholder 2">
            <a:extLst>
              <a:ext uri="{FF2B5EF4-FFF2-40B4-BE49-F238E27FC236}">
                <a16:creationId xmlns:a16="http://schemas.microsoft.com/office/drawing/2014/main" id="{1C4923FF-3C01-CD6D-93D6-1A379D1EBF88}"/>
              </a:ext>
            </a:extLst>
          </p:cNvPr>
          <p:cNvSpPr txBox="1">
            <a:spLocks/>
          </p:cNvSpPr>
          <p:nvPr/>
        </p:nvSpPr>
        <p:spPr>
          <a:xfrm>
            <a:off x="7011708" y="1225109"/>
            <a:ext cx="1706472" cy="470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Zontians</a:t>
            </a:r>
          </a:p>
        </p:txBody>
      </p:sp>
      <p:sp>
        <p:nvSpPr>
          <p:cNvPr id="20" name="Content Placeholder 2">
            <a:extLst>
              <a:ext uri="{FF2B5EF4-FFF2-40B4-BE49-F238E27FC236}">
                <a16:creationId xmlns:a16="http://schemas.microsoft.com/office/drawing/2014/main" id="{A59BCAA1-292B-DF83-BF0C-957F895D874A}"/>
              </a:ext>
            </a:extLst>
          </p:cNvPr>
          <p:cNvSpPr txBox="1">
            <a:spLocks/>
          </p:cNvSpPr>
          <p:nvPr/>
        </p:nvSpPr>
        <p:spPr>
          <a:xfrm>
            <a:off x="148454" y="6222335"/>
            <a:ext cx="1706472" cy="470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Zontians</a:t>
            </a:r>
          </a:p>
        </p:txBody>
      </p:sp>
      <p:sp>
        <p:nvSpPr>
          <p:cNvPr id="21" name="Content Placeholder 2">
            <a:extLst>
              <a:ext uri="{FF2B5EF4-FFF2-40B4-BE49-F238E27FC236}">
                <a16:creationId xmlns:a16="http://schemas.microsoft.com/office/drawing/2014/main" id="{4AD09415-B056-3880-BCFB-3BFD2DB41BA3}"/>
              </a:ext>
            </a:extLst>
          </p:cNvPr>
          <p:cNvSpPr txBox="1">
            <a:spLocks/>
          </p:cNvSpPr>
          <p:nvPr/>
        </p:nvSpPr>
        <p:spPr>
          <a:xfrm>
            <a:off x="3741403" y="1225110"/>
            <a:ext cx="1706472" cy="470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Zontians</a:t>
            </a:r>
          </a:p>
        </p:txBody>
      </p:sp>
      <p:sp>
        <p:nvSpPr>
          <p:cNvPr id="31" name="Content Placeholder 2">
            <a:extLst>
              <a:ext uri="{FF2B5EF4-FFF2-40B4-BE49-F238E27FC236}">
                <a16:creationId xmlns:a16="http://schemas.microsoft.com/office/drawing/2014/main" id="{4BF310CC-E1D3-FBAC-F2D9-BCAECD844C28}"/>
              </a:ext>
            </a:extLst>
          </p:cNvPr>
          <p:cNvSpPr txBox="1">
            <a:spLocks/>
          </p:cNvSpPr>
          <p:nvPr/>
        </p:nvSpPr>
        <p:spPr>
          <a:xfrm>
            <a:off x="8718180" y="3127933"/>
            <a:ext cx="1501820" cy="555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Districts</a:t>
            </a:r>
          </a:p>
        </p:txBody>
      </p:sp>
      <p:sp>
        <p:nvSpPr>
          <p:cNvPr id="32" name="Content Placeholder 2">
            <a:extLst>
              <a:ext uri="{FF2B5EF4-FFF2-40B4-BE49-F238E27FC236}">
                <a16:creationId xmlns:a16="http://schemas.microsoft.com/office/drawing/2014/main" id="{A9A4E8FF-E97A-E6D9-CA30-0E70969C0FA5}"/>
              </a:ext>
            </a:extLst>
          </p:cNvPr>
          <p:cNvSpPr txBox="1">
            <a:spLocks/>
          </p:cNvSpPr>
          <p:nvPr/>
        </p:nvSpPr>
        <p:spPr>
          <a:xfrm>
            <a:off x="10308734" y="281347"/>
            <a:ext cx="1706472" cy="470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Zontians</a:t>
            </a:r>
          </a:p>
        </p:txBody>
      </p:sp>
      <p:sp>
        <p:nvSpPr>
          <p:cNvPr id="33" name="Content Placeholder 2">
            <a:extLst>
              <a:ext uri="{FF2B5EF4-FFF2-40B4-BE49-F238E27FC236}">
                <a16:creationId xmlns:a16="http://schemas.microsoft.com/office/drawing/2014/main" id="{5248812F-7AA6-FF7A-93FF-BE936F5FB17C}"/>
              </a:ext>
            </a:extLst>
          </p:cNvPr>
          <p:cNvSpPr txBox="1">
            <a:spLocks/>
          </p:cNvSpPr>
          <p:nvPr/>
        </p:nvSpPr>
        <p:spPr>
          <a:xfrm>
            <a:off x="9673195" y="1717893"/>
            <a:ext cx="1079454" cy="470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Clubs</a:t>
            </a:r>
          </a:p>
        </p:txBody>
      </p:sp>
      <p:sp>
        <p:nvSpPr>
          <p:cNvPr id="34" name="Content Placeholder 2">
            <a:extLst>
              <a:ext uri="{FF2B5EF4-FFF2-40B4-BE49-F238E27FC236}">
                <a16:creationId xmlns:a16="http://schemas.microsoft.com/office/drawing/2014/main" id="{28B97886-2411-54D8-E3E1-41682EA051EC}"/>
              </a:ext>
            </a:extLst>
          </p:cNvPr>
          <p:cNvSpPr txBox="1">
            <a:spLocks/>
          </p:cNvSpPr>
          <p:nvPr/>
        </p:nvSpPr>
        <p:spPr>
          <a:xfrm>
            <a:off x="9734094" y="4685674"/>
            <a:ext cx="1096871" cy="555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Clubs</a:t>
            </a:r>
          </a:p>
        </p:txBody>
      </p:sp>
      <p:sp>
        <p:nvSpPr>
          <p:cNvPr id="46" name="Arrow: Down 45">
            <a:extLst>
              <a:ext uri="{FF2B5EF4-FFF2-40B4-BE49-F238E27FC236}">
                <a16:creationId xmlns:a16="http://schemas.microsoft.com/office/drawing/2014/main" id="{391CD52A-E413-AFF3-C535-9A502FD75307}"/>
              </a:ext>
            </a:extLst>
          </p:cNvPr>
          <p:cNvSpPr/>
          <p:nvPr/>
        </p:nvSpPr>
        <p:spPr>
          <a:xfrm rot="5400000">
            <a:off x="3535837" y="2836055"/>
            <a:ext cx="204581" cy="911331"/>
          </a:xfrm>
          <a:prstGeom prst="downArrow">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a:extLst>
              <a:ext uri="{FF2B5EF4-FFF2-40B4-BE49-F238E27FC236}">
                <a16:creationId xmlns:a16="http://schemas.microsoft.com/office/drawing/2014/main" id="{5C89E1BC-BA01-7896-B91E-C91F1FF4AFFA}"/>
              </a:ext>
            </a:extLst>
          </p:cNvPr>
          <p:cNvSpPr txBox="1">
            <a:spLocks/>
          </p:cNvSpPr>
          <p:nvPr/>
        </p:nvSpPr>
        <p:spPr>
          <a:xfrm>
            <a:off x="10282530" y="6222335"/>
            <a:ext cx="1706472" cy="470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Zontians</a:t>
            </a:r>
          </a:p>
        </p:txBody>
      </p:sp>
      <p:sp>
        <p:nvSpPr>
          <p:cNvPr id="67" name="Content Placeholder 2">
            <a:extLst>
              <a:ext uri="{FF2B5EF4-FFF2-40B4-BE49-F238E27FC236}">
                <a16:creationId xmlns:a16="http://schemas.microsoft.com/office/drawing/2014/main" id="{76BD0EE8-8075-37FE-6596-03C15F718BAD}"/>
              </a:ext>
            </a:extLst>
          </p:cNvPr>
          <p:cNvSpPr txBox="1">
            <a:spLocks/>
          </p:cNvSpPr>
          <p:nvPr/>
        </p:nvSpPr>
        <p:spPr>
          <a:xfrm>
            <a:off x="7378630" y="5245931"/>
            <a:ext cx="1706472" cy="470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Zontians</a:t>
            </a:r>
          </a:p>
        </p:txBody>
      </p:sp>
      <p:sp>
        <p:nvSpPr>
          <p:cNvPr id="68" name="Content Placeholder 2">
            <a:extLst>
              <a:ext uri="{FF2B5EF4-FFF2-40B4-BE49-F238E27FC236}">
                <a16:creationId xmlns:a16="http://schemas.microsoft.com/office/drawing/2014/main" id="{2B4CB20A-B0F9-E784-764A-FC2EF280FF5A}"/>
              </a:ext>
            </a:extLst>
          </p:cNvPr>
          <p:cNvSpPr txBox="1">
            <a:spLocks/>
          </p:cNvSpPr>
          <p:nvPr/>
        </p:nvSpPr>
        <p:spPr>
          <a:xfrm>
            <a:off x="3515794" y="5245931"/>
            <a:ext cx="1706472" cy="470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Zontians</a:t>
            </a:r>
          </a:p>
        </p:txBody>
      </p:sp>
      <p:sp>
        <p:nvSpPr>
          <p:cNvPr id="70" name="Content Placeholder 2">
            <a:extLst>
              <a:ext uri="{FF2B5EF4-FFF2-40B4-BE49-F238E27FC236}">
                <a16:creationId xmlns:a16="http://schemas.microsoft.com/office/drawing/2014/main" id="{260EB189-49B9-DD41-CA8A-2077CE8A3AF2}"/>
              </a:ext>
            </a:extLst>
          </p:cNvPr>
          <p:cNvSpPr txBox="1">
            <a:spLocks/>
          </p:cNvSpPr>
          <p:nvPr/>
        </p:nvSpPr>
        <p:spPr>
          <a:xfrm>
            <a:off x="1265158" y="1635011"/>
            <a:ext cx="1079454" cy="470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Lato" panose="020F0502020204030203" pitchFamily="34" charset="77"/>
                <a:ea typeface="+mn-ea"/>
                <a:cs typeface="+mn-cs"/>
              </a:rPr>
              <a:t>Clubs</a:t>
            </a:r>
          </a:p>
        </p:txBody>
      </p:sp>
      <p:sp>
        <p:nvSpPr>
          <p:cNvPr id="71" name="Content Placeholder 2">
            <a:extLst>
              <a:ext uri="{FF2B5EF4-FFF2-40B4-BE49-F238E27FC236}">
                <a16:creationId xmlns:a16="http://schemas.microsoft.com/office/drawing/2014/main" id="{3EC874AF-F615-855C-00AC-8F281560ADE2}"/>
              </a:ext>
            </a:extLst>
          </p:cNvPr>
          <p:cNvSpPr txBox="1">
            <a:spLocks/>
          </p:cNvSpPr>
          <p:nvPr/>
        </p:nvSpPr>
        <p:spPr>
          <a:xfrm>
            <a:off x="1326057" y="4602792"/>
            <a:ext cx="1096871" cy="555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Clubs</a:t>
            </a:r>
          </a:p>
        </p:txBody>
      </p:sp>
      <p:sp>
        <p:nvSpPr>
          <p:cNvPr id="80" name="Arrow: Down 79">
            <a:extLst>
              <a:ext uri="{FF2B5EF4-FFF2-40B4-BE49-F238E27FC236}">
                <a16:creationId xmlns:a16="http://schemas.microsoft.com/office/drawing/2014/main" id="{B3143541-81E6-F387-54D2-B581000136BF}"/>
              </a:ext>
            </a:extLst>
          </p:cNvPr>
          <p:cNvSpPr/>
          <p:nvPr/>
        </p:nvSpPr>
        <p:spPr>
          <a:xfrm rot="1483821">
            <a:off x="1458588" y="5383350"/>
            <a:ext cx="238812" cy="805439"/>
          </a:xfrm>
          <a:prstGeom prst="downArrow">
            <a:avLst>
              <a:gd name="adj1" fmla="val 35969"/>
              <a:gd name="adj2" fmla="val 68875"/>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Down 80">
            <a:extLst>
              <a:ext uri="{FF2B5EF4-FFF2-40B4-BE49-F238E27FC236}">
                <a16:creationId xmlns:a16="http://schemas.microsoft.com/office/drawing/2014/main" id="{C2795C70-F941-EAF4-8623-A75879331C68}"/>
              </a:ext>
            </a:extLst>
          </p:cNvPr>
          <p:cNvSpPr/>
          <p:nvPr/>
        </p:nvSpPr>
        <p:spPr>
          <a:xfrm rot="1483821">
            <a:off x="2129526" y="3654838"/>
            <a:ext cx="238812" cy="805439"/>
          </a:xfrm>
          <a:prstGeom prst="downArrow">
            <a:avLst>
              <a:gd name="adj1" fmla="val 35969"/>
              <a:gd name="adj2" fmla="val 68875"/>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row: Down 81">
            <a:extLst>
              <a:ext uri="{FF2B5EF4-FFF2-40B4-BE49-F238E27FC236}">
                <a16:creationId xmlns:a16="http://schemas.microsoft.com/office/drawing/2014/main" id="{53855917-B19D-AF76-3166-CF480DCEA762}"/>
              </a:ext>
            </a:extLst>
          </p:cNvPr>
          <p:cNvSpPr/>
          <p:nvPr/>
        </p:nvSpPr>
        <p:spPr>
          <a:xfrm rot="9262256">
            <a:off x="2078041" y="2110015"/>
            <a:ext cx="238812" cy="805439"/>
          </a:xfrm>
          <a:prstGeom prst="downArrow">
            <a:avLst>
              <a:gd name="adj1" fmla="val 35969"/>
              <a:gd name="adj2" fmla="val 68875"/>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row: Down 82">
            <a:extLst>
              <a:ext uri="{FF2B5EF4-FFF2-40B4-BE49-F238E27FC236}">
                <a16:creationId xmlns:a16="http://schemas.microsoft.com/office/drawing/2014/main" id="{0ACD171A-AE72-D812-F956-20787A2FED9C}"/>
              </a:ext>
            </a:extLst>
          </p:cNvPr>
          <p:cNvSpPr/>
          <p:nvPr/>
        </p:nvSpPr>
        <p:spPr>
          <a:xfrm rot="9262256">
            <a:off x="1453669" y="664653"/>
            <a:ext cx="238812" cy="805439"/>
          </a:xfrm>
          <a:prstGeom prst="downArrow">
            <a:avLst>
              <a:gd name="adj1" fmla="val 35969"/>
              <a:gd name="adj2" fmla="val 68875"/>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row: Down 83">
            <a:extLst>
              <a:ext uri="{FF2B5EF4-FFF2-40B4-BE49-F238E27FC236}">
                <a16:creationId xmlns:a16="http://schemas.microsoft.com/office/drawing/2014/main" id="{0B71B0DF-F379-A873-2D65-A07EFCD08D7E}"/>
              </a:ext>
            </a:extLst>
          </p:cNvPr>
          <p:cNvSpPr/>
          <p:nvPr/>
        </p:nvSpPr>
        <p:spPr>
          <a:xfrm rot="16200000">
            <a:off x="8223609" y="2922544"/>
            <a:ext cx="204581" cy="911331"/>
          </a:xfrm>
          <a:prstGeom prst="downArrow">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Down 84">
            <a:extLst>
              <a:ext uri="{FF2B5EF4-FFF2-40B4-BE49-F238E27FC236}">
                <a16:creationId xmlns:a16="http://schemas.microsoft.com/office/drawing/2014/main" id="{8032B3A0-A260-5723-4AB2-7D9A385E728F}"/>
              </a:ext>
            </a:extLst>
          </p:cNvPr>
          <p:cNvSpPr/>
          <p:nvPr/>
        </p:nvSpPr>
        <p:spPr>
          <a:xfrm rot="19802509">
            <a:off x="10520146" y="5371927"/>
            <a:ext cx="238812" cy="805439"/>
          </a:xfrm>
          <a:prstGeom prst="downArrow">
            <a:avLst>
              <a:gd name="adj1" fmla="val 35969"/>
              <a:gd name="adj2" fmla="val 68875"/>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row: Down 85">
            <a:extLst>
              <a:ext uri="{FF2B5EF4-FFF2-40B4-BE49-F238E27FC236}">
                <a16:creationId xmlns:a16="http://schemas.microsoft.com/office/drawing/2014/main" id="{14ED30A4-C974-D8AE-677F-1074FBAF5D86}"/>
              </a:ext>
            </a:extLst>
          </p:cNvPr>
          <p:cNvSpPr/>
          <p:nvPr/>
        </p:nvSpPr>
        <p:spPr>
          <a:xfrm rot="20412862">
            <a:off x="9924414" y="3876092"/>
            <a:ext cx="238812" cy="805439"/>
          </a:xfrm>
          <a:prstGeom prst="downArrow">
            <a:avLst>
              <a:gd name="adj1" fmla="val 35969"/>
              <a:gd name="adj2" fmla="val 68875"/>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Down 86">
            <a:extLst>
              <a:ext uri="{FF2B5EF4-FFF2-40B4-BE49-F238E27FC236}">
                <a16:creationId xmlns:a16="http://schemas.microsoft.com/office/drawing/2014/main" id="{CFB86736-6DD5-0720-7418-DEFC3E38EB37}"/>
              </a:ext>
            </a:extLst>
          </p:cNvPr>
          <p:cNvSpPr/>
          <p:nvPr/>
        </p:nvSpPr>
        <p:spPr>
          <a:xfrm rot="11975253">
            <a:off x="9872929" y="2331269"/>
            <a:ext cx="238812" cy="805439"/>
          </a:xfrm>
          <a:prstGeom prst="downArrow">
            <a:avLst>
              <a:gd name="adj1" fmla="val 35969"/>
              <a:gd name="adj2" fmla="val 68875"/>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Down 87">
            <a:extLst>
              <a:ext uri="{FF2B5EF4-FFF2-40B4-BE49-F238E27FC236}">
                <a16:creationId xmlns:a16="http://schemas.microsoft.com/office/drawing/2014/main" id="{D5929B7C-1D0A-F65F-663A-3CD086A6F6CF}"/>
              </a:ext>
            </a:extLst>
          </p:cNvPr>
          <p:cNvSpPr/>
          <p:nvPr/>
        </p:nvSpPr>
        <p:spPr>
          <a:xfrm rot="12387120">
            <a:off x="10472458" y="747734"/>
            <a:ext cx="238812" cy="805439"/>
          </a:xfrm>
          <a:prstGeom prst="downArrow">
            <a:avLst>
              <a:gd name="adj1" fmla="val 35969"/>
              <a:gd name="adj2" fmla="val 68875"/>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Down 88">
            <a:extLst>
              <a:ext uri="{FF2B5EF4-FFF2-40B4-BE49-F238E27FC236}">
                <a16:creationId xmlns:a16="http://schemas.microsoft.com/office/drawing/2014/main" id="{CCDA8363-D2E3-C6EF-819C-9C8907260862}"/>
              </a:ext>
            </a:extLst>
          </p:cNvPr>
          <p:cNvSpPr/>
          <p:nvPr/>
        </p:nvSpPr>
        <p:spPr>
          <a:xfrm rot="1758000">
            <a:off x="4708227" y="4377849"/>
            <a:ext cx="204581" cy="911331"/>
          </a:xfrm>
          <a:prstGeom prst="downArrow">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Down 89">
            <a:extLst>
              <a:ext uri="{FF2B5EF4-FFF2-40B4-BE49-F238E27FC236}">
                <a16:creationId xmlns:a16="http://schemas.microsoft.com/office/drawing/2014/main" id="{AF385C9F-4C2D-F42A-32BC-CF36EFDE445D}"/>
              </a:ext>
            </a:extLst>
          </p:cNvPr>
          <p:cNvSpPr/>
          <p:nvPr/>
        </p:nvSpPr>
        <p:spPr>
          <a:xfrm rot="9105552">
            <a:off x="4814249" y="1732489"/>
            <a:ext cx="204581" cy="911331"/>
          </a:xfrm>
          <a:prstGeom prst="downArrow">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Down 90">
            <a:extLst>
              <a:ext uri="{FF2B5EF4-FFF2-40B4-BE49-F238E27FC236}">
                <a16:creationId xmlns:a16="http://schemas.microsoft.com/office/drawing/2014/main" id="{5E3FA2D8-DA10-BED4-0CE6-1CFED136067A}"/>
              </a:ext>
            </a:extLst>
          </p:cNvPr>
          <p:cNvSpPr/>
          <p:nvPr/>
        </p:nvSpPr>
        <p:spPr>
          <a:xfrm rot="19870938">
            <a:off x="7762653" y="4327108"/>
            <a:ext cx="204581" cy="911331"/>
          </a:xfrm>
          <a:prstGeom prst="downArrow">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Down 91">
            <a:extLst>
              <a:ext uri="{FF2B5EF4-FFF2-40B4-BE49-F238E27FC236}">
                <a16:creationId xmlns:a16="http://schemas.microsoft.com/office/drawing/2014/main" id="{B508A909-27C1-B4E8-EB8A-3A1B39F36509}"/>
              </a:ext>
            </a:extLst>
          </p:cNvPr>
          <p:cNvSpPr/>
          <p:nvPr/>
        </p:nvSpPr>
        <p:spPr>
          <a:xfrm rot="12437870">
            <a:off x="7167320" y="1730485"/>
            <a:ext cx="204581" cy="911331"/>
          </a:xfrm>
          <a:prstGeom prst="downArrow">
            <a:avLst/>
          </a:prstGeom>
          <a:gradFill flip="none" rotWithShape="1">
            <a:gsLst>
              <a:gs pos="0">
                <a:srgbClr val="F5BD47"/>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662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4" name="Text Placeholder 3">
            <a:extLst>
              <a:ext uri="{FF2B5EF4-FFF2-40B4-BE49-F238E27FC236}">
                <a16:creationId xmlns:a16="http://schemas.microsoft.com/office/drawing/2014/main" id="{9FBBF33E-4C97-71BB-BAD0-18BC8D192732}"/>
              </a:ext>
            </a:extLst>
          </p:cNvPr>
          <p:cNvSpPr>
            <a:spLocks noGrp="1"/>
          </p:cNvSpPr>
          <p:nvPr>
            <p:ph type="body" sz="quarter" idx="18"/>
          </p:nvPr>
        </p:nvSpPr>
        <p:spPr>
          <a:gradFill>
            <a:gsLst>
              <a:gs pos="0">
                <a:srgbClr val="CD3463"/>
              </a:gs>
              <a:gs pos="96000">
                <a:srgbClr val="D77CA0"/>
              </a:gs>
            </a:gsLst>
          </a:gradFill>
        </p:spPr>
        <p:txBody>
          <a:bodyPr/>
          <a:lstStyle/>
          <a:p>
            <a:r>
              <a:rPr lang="en-US" dirty="0"/>
              <a:t> </a:t>
            </a: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6432550" y="3005614"/>
            <a:ext cx="4972050" cy="1392666"/>
          </a:xfrm>
        </p:spPr>
        <p:txBody>
          <a:bodyPr>
            <a:noAutofit/>
          </a:bodyPr>
          <a:lstStyle/>
          <a:p>
            <a:pPr marL="0" indent="0" algn="ctr">
              <a:lnSpc>
                <a:spcPct val="110000"/>
              </a:lnSpc>
              <a:buNone/>
            </a:pPr>
            <a:r>
              <a:rPr lang="en-US" sz="100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Q&amp;A</a:t>
            </a:r>
            <a:endParaRPr lang="en-US" sz="10000" dirty="0">
              <a:solidFill>
                <a:schemeClr val="bg2">
                  <a:lumMod val="50000"/>
                </a:schemeClr>
              </a:solidFill>
            </a:endParaRPr>
          </a:p>
        </p:txBody>
      </p:sp>
      <p:pic>
        <p:nvPicPr>
          <p:cNvPr id="9" name="Picture 8" descr="A white arrow with black background&#10;&#10;Description automatically generated">
            <a:extLst>
              <a:ext uri="{FF2B5EF4-FFF2-40B4-BE49-F238E27FC236}">
                <a16:creationId xmlns:a16="http://schemas.microsoft.com/office/drawing/2014/main" id="{7E86B291-481A-DA42-7224-23C6D912D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446" y="1432395"/>
            <a:ext cx="4762625" cy="4762625"/>
          </a:xfrm>
          <a:prstGeom prst="ellipse">
            <a:avLst/>
          </a:prstGeom>
        </p:spPr>
      </p:pic>
      <p:pic>
        <p:nvPicPr>
          <p:cNvPr id="6" name="Picture 5" descr="A black background with yellow dots&#10;&#10;Description automatically generated">
            <a:extLst>
              <a:ext uri="{FF2B5EF4-FFF2-40B4-BE49-F238E27FC236}">
                <a16:creationId xmlns:a16="http://schemas.microsoft.com/office/drawing/2014/main" id="{D3DC0BD9-14F3-51F2-991D-A4D89756E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385" y="-859393"/>
            <a:ext cx="2648890" cy="2895600"/>
          </a:xfrm>
          <a:prstGeom prst="rect">
            <a:avLst/>
          </a:prstGeom>
        </p:spPr>
      </p:pic>
    </p:spTree>
    <p:extLst>
      <p:ext uri="{BB962C8B-B14F-4D97-AF65-F5344CB8AC3E}">
        <p14:creationId xmlns:p14="http://schemas.microsoft.com/office/powerpoint/2010/main" val="2624017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Lst>
          <a:lin ang="162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AD85F-A9ED-B54D-1502-9AF3BAAD5270}"/>
              </a:ext>
            </a:extLst>
          </p:cNvPr>
          <p:cNvSpPr/>
          <p:nvPr/>
        </p:nvSpPr>
        <p:spPr>
          <a:xfrm>
            <a:off x="4743450" y="0"/>
            <a:ext cx="744855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Picture 1">
            <a:extLst>
              <a:ext uri="{FF2B5EF4-FFF2-40B4-BE49-F238E27FC236}">
                <a16:creationId xmlns:a16="http://schemas.microsoft.com/office/drawing/2014/main" id="{74B99368-68C9-3FB4-232E-D9108C48291C}"/>
              </a:ext>
            </a:extLst>
          </p:cNvPr>
          <p:cNvPicPr>
            <a:picLocks noChangeAspect="1"/>
          </p:cNvPicPr>
          <p:nvPr/>
        </p:nvPicPr>
        <p:blipFill>
          <a:blip r:embed="rId2">
            <a:alphaModFix amt="14000"/>
            <a:extLst>
              <a:ext uri="{28A0092B-C50C-407E-A947-70E740481C1C}">
                <a14:useLocalDpi xmlns:a14="http://schemas.microsoft.com/office/drawing/2010/main" val="0"/>
              </a:ext>
            </a:extLst>
          </a:blip>
          <a:srcRect l="9271" r="927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4" name="TextBox 3">
            <a:extLst>
              <a:ext uri="{FF2B5EF4-FFF2-40B4-BE49-F238E27FC236}">
                <a16:creationId xmlns:a16="http://schemas.microsoft.com/office/drawing/2014/main" id="{FB6362E0-5BB2-8013-5C4E-9A68B7D918FD}"/>
              </a:ext>
            </a:extLst>
          </p:cNvPr>
          <p:cNvSpPr txBox="1"/>
          <p:nvPr/>
        </p:nvSpPr>
        <p:spPr>
          <a:xfrm>
            <a:off x="216897" y="2548266"/>
            <a:ext cx="4000500" cy="1077218"/>
          </a:xfrm>
          <a:prstGeom prst="rect">
            <a:avLst/>
          </a:prstGeom>
          <a:noFill/>
        </p:spPr>
        <p:txBody>
          <a:bodyPr wrap="square" rtlCol="0">
            <a:spAutoFit/>
          </a:bodyPr>
          <a:lstStyle/>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FOLLOW</a:t>
            </a:r>
          </a:p>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ALONG</a:t>
            </a:r>
          </a:p>
        </p:txBody>
      </p:sp>
      <p:pic>
        <p:nvPicPr>
          <p:cNvPr id="7" name="Picture 6" descr="A black background with white text&#10;&#10;Description automatically generated">
            <a:extLst>
              <a:ext uri="{FF2B5EF4-FFF2-40B4-BE49-F238E27FC236}">
                <a16:creationId xmlns:a16="http://schemas.microsoft.com/office/drawing/2014/main" id="{2BD102B7-5EEF-7B5A-DE79-2FB1FB318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80" y="5650020"/>
            <a:ext cx="3234814" cy="1054831"/>
          </a:xfrm>
          <a:prstGeom prst="rect">
            <a:avLst/>
          </a:prstGeom>
        </p:spPr>
      </p:pic>
      <p:pic>
        <p:nvPicPr>
          <p:cNvPr id="13" name="Picture 12" descr="A black background with yellow dots&#10;&#10;Description automatically generated">
            <a:extLst>
              <a:ext uri="{FF2B5EF4-FFF2-40B4-BE49-F238E27FC236}">
                <a16:creationId xmlns:a16="http://schemas.microsoft.com/office/drawing/2014/main" id="{A59BE7D1-C0D8-092F-0D27-1065393E9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43" y="-1294651"/>
            <a:ext cx="2648890" cy="2895600"/>
          </a:xfrm>
          <a:prstGeom prst="rect">
            <a:avLst/>
          </a:prstGeom>
        </p:spPr>
      </p:pic>
      <p:sp>
        <p:nvSpPr>
          <p:cNvPr id="18" name="TextBox 17">
            <a:extLst>
              <a:ext uri="{FF2B5EF4-FFF2-40B4-BE49-F238E27FC236}">
                <a16:creationId xmlns:a16="http://schemas.microsoft.com/office/drawing/2014/main" id="{79402AFE-7027-9DC3-FAE2-1A730C81DDAA}"/>
              </a:ext>
            </a:extLst>
          </p:cNvPr>
          <p:cNvSpPr txBox="1"/>
          <p:nvPr/>
        </p:nvSpPr>
        <p:spPr>
          <a:xfrm>
            <a:off x="5460047" y="2274838"/>
            <a:ext cx="6345873" cy="2308324"/>
          </a:xfrm>
          <a:prstGeom prst="rect">
            <a:avLst/>
          </a:prstGeom>
          <a:noFill/>
        </p:spPr>
        <p:txBody>
          <a:bodyPr wrap="square">
            <a:spAutoFit/>
          </a:bodyPr>
          <a:lstStyle/>
          <a:p>
            <a:pPr algn="ctr"/>
            <a:r>
              <a:rPr lang="en-US" sz="36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Find more information and follow the process at </a:t>
            </a:r>
            <a:r>
              <a:rPr lang="en-US" sz="3600" b="1" i="0" u="none" strike="noStrike" baseline="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www.zonta.org/StrategicPlan</a:t>
            </a:r>
            <a:r>
              <a:rPr lang="en-US" sz="3600" b="0" i="0" u="none" strike="noStrike" baseline="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a:t>
            </a:r>
            <a:endParaRPr lang="en-US" sz="36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endParaRPr>
          </a:p>
          <a:p>
            <a:pPr algn="ctr"/>
            <a:endParaRPr lang="en-US" sz="3600" spc="-30" dirty="0">
              <a:solidFill>
                <a:schemeClr val="bg2">
                  <a:lumMod val="50000"/>
                </a:schemeClr>
              </a:solidFill>
              <a:latin typeface="Lato  "/>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86681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DBDE361-9FA7-C010-14FD-840C0AA3E7C6}"/>
              </a:ext>
            </a:extLst>
          </p:cNvPr>
          <p:cNvSpPr/>
          <p:nvPr/>
        </p:nvSpPr>
        <p:spPr>
          <a:xfrm>
            <a:off x="1926007" y="1823374"/>
            <a:ext cx="2959868" cy="2959868"/>
          </a:xfrm>
          <a:prstGeom prst="ellipse">
            <a:avLst/>
          </a:prstGeom>
          <a:noFill/>
          <a:ln w="38100">
            <a:solidFill>
              <a:srgbClr val="CD3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74309-B671-A0AE-4AF1-9889AF11A515}"/>
              </a:ext>
            </a:extLst>
          </p:cNvPr>
          <p:cNvSpPr>
            <a:spLocks noGrp="1"/>
          </p:cNvSpPr>
          <p:nvPr>
            <p:ph type="title"/>
          </p:nvPr>
        </p:nvSpPr>
        <p:spPr>
          <a:xfrm>
            <a:off x="377404" y="444465"/>
            <a:ext cx="11699088" cy="701675"/>
          </a:xfrm>
        </p:spPr>
        <p:txBody>
          <a:bodyPr>
            <a:noAutofit/>
          </a:bodyPr>
          <a:lstStyle/>
          <a:p>
            <a:r>
              <a:rPr lang="en-US" sz="3700" b="1" dirty="0">
                <a:solidFill>
                  <a:srgbClr val="005F71"/>
                </a:solidFill>
                <a:latin typeface="Lato Semibold" panose="020F0502020204030203" pitchFamily="34" charset="0"/>
                <a:ea typeface="Lato Semibold" panose="020F0502020204030203" pitchFamily="34" charset="0"/>
                <a:cs typeface="Lato Semibold" panose="020F0502020204030203" pitchFamily="34" charset="0"/>
              </a:rPr>
              <a:t>The Process:   </a:t>
            </a:r>
            <a:r>
              <a:rPr lang="en-US" sz="3700"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Developing a Refreshed Vision</a:t>
            </a:r>
          </a:p>
        </p:txBody>
      </p:sp>
      <p:sp>
        <p:nvSpPr>
          <p:cNvPr id="12" name="Freeform: Shape 11">
            <a:extLst>
              <a:ext uri="{FF2B5EF4-FFF2-40B4-BE49-F238E27FC236}">
                <a16:creationId xmlns:a16="http://schemas.microsoft.com/office/drawing/2014/main" id="{B3B80704-1213-D839-23E0-AD26531EAB91}"/>
              </a:ext>
            </a:extLst>
          </p:cNvPr>
          <p:cNvSpPr/>
          <p:nvPr/>
        </p:nvSpPr>
        <p:spPr>
          <a:xfrm>
            <a:off x="2111685" y="1420682"/>
            <a:ext cx="2541839" cy="1570754"/>
          </a:xfrm>
          <a:custGeom>
            <a:avLst/>
            <a:gdLst>
              <a:gd name="connsiteX0" fmla="*/ 0 w 2451951"/>
              <a:gd name="connsiteY0" fmla="*/ 275880 h 1655247"/>
              <a:gd name="connsiteX1" fmla="*/ 275880 w 2451951"/>
              <a:gd name="connsiteY1" fmla="*/ 0 h 1655247"/>
              <a:gd name="connsiteX2" fmla="*/ 2176071 w 2451951"/>
              <a:gd name="connsiteY2" fmla="*/ 0 h 1655247"/>
              <a:gd name="connsiteX3" fmla="*/ 2451951 w 2451951"/>
              <a:gd name="connsiteY3" fmla="*/ 275880 h 1655247"/>
              <a:gd name="connsiteX4" fmla="*/ 2451951 w 2451951"/>
              <a:gd name="connsiteY4" fmla="*/ 1379367 h 1655247"/>
              <a:gd name="connsiteX5" fmla="*/ 2176071 w 2451951"/>
              <a:gd name="connsiteY5" fmla="*/ 1655247 h 1655247"/>
              <a:gd name="connsiteX6" fmla="*/ 275880 w 2451951"/>
              <a:gd name="connsiteY6" fmla="*/ 1655247 h 1655247"/>
              <a:gd name="connsiteX7" fmla="*/ 0 w 2451951"/>
              <a:gd name="connsiteY7" fmla="*/ 1379367 h 1655247"/>
              <a:gd name="connsiteX8" fmla="*/ 0 w 2451951"/>
              <a:gd name="connsiteY8" fmla="*/ 275880 h 165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951" h="1655247">
                <a:moveTo>
                  <a:pt x="0" y="275880"/>
                </a:moveTo>
                <a:cubicBezTo>
                  <a:pt x="0" y="123516"/>
                  <a:pt x="123516" y="0"/>
                  <a:pt x="275880" y="0"/>
                </a:cubicBezTo>
                <a:lnTo>
                  <a:pt x="2176071" y="0"/>
                </a:lnTo>
                <a:cubicBezTo>
                  <a:pt x="2328435" y="0"/>
                  <a:pt x="2451951" y="123516"/>
                  <a:pt x="2451951" y="275880"/>
                </a:cubicBezTo>
                <a:lnTo>
                  <a:pt x="2451951" y="1379367"/>
                </a:lnTo>
                <a:cubicBezTo>
                  <a:pt x="2451951" y="1531731"/>
                  <a:pt x="2328435" y="1655247"/>
                  <a:pt x="2176071" y="1655247"/>
                </a:cubicBezTo>
                <a:lnTo>
                  <a:pt x="275880" y="1655247"/>
                </a:lnTo>
                <a:cubicBezTo>
                  <a:pt x="123516" y="1655247"/>
                  <a:pt x="0" y="1531731"/>
                  <a:pt x="0" y="1379367"/>
                </a:cubicBezTo>
                <a:lnTo>
                  <a:pt x="0" y="275880"/>
                </a:lnTo>
                <a:close/>
              </a:path>
            </a:pathLst>
          </a:custGeom>
          <a:solidFill>
            <a:srgbClr val="F5BD47"/>
          </a:solidFill>
          <a:ln>
            <a:solidFill>
              <a:schemeClr val="accent1"/>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72242" tIns="172242" rIns="172242" bIns="172242" numCol="1" spcCol="1270" anchor="ctr" anchorCtr="0">
            <a:noAutofit/>
          </a:bodyPr>
          <a:lstStyle/>
          <a:p>
            <a:pPr marL="0" lvl="0" indent="0" algn="ctr" defTabSz="1066800">
              <a:lnSpc>
                <a:spcPct val="90000"/>
              </a:lnSpc>
              <a:spcBef>
                <a:spcPct val="0"/>
              </a:spcBef>
              <a:spcAft>
                <a:spcPct val="35000"/>
              </a:spcAft>
              <a:buNone/>
            </a:pPr>
            <a:r>
              <a:rPr lang="en-US" sz="2400" b="1" kern="1200" dirty="0"/>
              <a:t>Gender-based issues facing women and girls</a:t>
            </a:r>
          </a:p>
        </p:txBody>
      </p:sp>
      <p:sp>
        <p:nvSpPr>
          <p:cNvPr id="14" name="Freeform: Shape 13">
            <a:extLst>
              <a:ext uri="{FF2B5EF4-FFF2-40B4-BE49-F238E27FC236}">
                <a16:creationId xmlns:a16="http://schemas.microsoft.com/office/drawing/2014/main" id="{9ACEB55E-8AFB-5595-3AFF-0EE9F13A4962}"/>
              </a:ext>
            </a:extLst>
          </p:cNvPr>
          <p:cNvSpPr/>
          <p:nvPr/>
        </p:nvSpPr>
        <p:spPr>
          <a:xfrm>
            <a:off x="3685109" y="3580393"/>
            <a:ext cx="2541839" cy="1570754"/>
          </a:xfrm>
          <a:custGeom>
            <a:avLst/>
            <a:gdLst>
              <a:gd name="connsiteX0" fmla="*/ 0 w 2436118"/>
              <a:gd name="connsiteY0" fmla="*/ 261798 h 1570754"/>
              <a:gd name="connsiteX1" fmla="*/ 261798 w 2436118"/>
              <a:gd name="connsiteY1" fmla="*/ 0 h 1570754"/>
              <a:gd name="connsiteX2" fmla="*/ 2174320 w 2436118"/>
              <a:gd name="connsiteY2" fmla="*/ 0 h 1570754"/>
              <a:gd name="connsiteX3" fmla="*/ 2436118 w 2436118"/>
              <a:gd name="connsiteY3" fmla="*/ 261798 h 1570754"/>
              <a:gd name="connsiteX4" fmla="*/ 2436118 w 2436118"/>
              <a:gd name="connsiteY4" fmla="*/ 1308956 h 1570754"/>
              <a:gd name="connsiteX5" fmla="*/ 2174320 w 2436118"/>
              <a:gd name="connsiteY5" fmla="*/ 1570754 h 1570754"/>
              <a:gd name="connsiteX6" fmla="*/ 261798 w 2436118"/>
              <a:gd name="connsiteY6" fmla="*/ 1570754 h 1570754"/>
              <a:gd name="connsiteX7" fmla="*/ 0 w 2436118"/>
              <a:gd name="connsiteY7" fmla="*/ 1308956 h 1570754"/>
              <a:gd name="connsiteX8" fmla="*/ 0 w 2436118"/>
              <a:gd name="connsiteY8" fmla="*/ 261798 h 157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6118" h="1570754">
                <a:moveTo>
                  <a:pt x="0" y="261798"/>
                </a:moveTo>
                <a:cubicBezTo>
                  <a:pt x="0" y="117211"/>
                  <a:pt x="117211" y="0"/>
                  <a:pt x="261798" y="0"/>
                </a:cubicBezTo>
                <a:lnTo>
                  <a:pt x="2174320" y="0"/>
                </a:lnTo>
                <a:cubicBezTo>
                  <a:pt x="2318907" y="0"/>
                  <a:pt x="2436118" y="117211"/>
                  <a:pt x="2436118" y="261798"/>
                </a:cubicBezTo>
                <a:lnTo>
                  <a:pt x="2436118" y="1308956"/>
                </a:lnTo>
                <a:cubicBezTo>
                  <a:pt x="2436118" y="1453543"/>
                  <a:pt x="2318907" y="1570754"/>
                  <a:pt x="2174320" y="1570754"/>
                </a:cubicBezTo>
                <a:lnTo>
                  <a:pt x="261798" y="1570754"/>
                </a:lnTo>
                <a:cubicBezTo>
                  <a:pt x="117211" y="1570754"/>
                  <a:pt x="0" y="1453543"/>
                  <a:pt x="0" y="1308956"/>
                </a:cubicBezTo>
                <a:lnTo>
                  <a:pt x="0" y="261798"/>
                </a:lnTo>
                <a:close/>
              </a:path>
            </a:pathLst>
          </a:custGeom>
          <a:solidFill>
            <a:srgbClr val="F5BD47"/>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68118" tIns="168118" rIns="168118" bIns="168118" numCol="1" spcCol="1270" anchor="ctr" anchorCtr="0">
            <a:noAutofit/>
          </a:bodyPr>
          <a:lstStyle/>
          <a:p>
            <a:pPr marL="0" lvl="0" indent="0" algn="ctr" defTabSz="1066800">
              <a:lnSpc>
                <a:spcPct val="90000"/>
              </a:lnSpc>
              <a:spcBef>
                <a:spcPct val="0"/>
              </a:spcBef>
              <a:spcAft>
                <a:spcPct val="35000"/>
              </a:spcAft>
              <a:buNone/>
            </a:pPr>
            <a:r>
              <a:rPr lang="en-US" sz="2400" b="1" kern="1200" dirty="0"/>
              <a:t>Evolution of technology </a:t>
            </a:r>
            <a:br>
              <a:rPr lang="en-US" sz="2400" b="1" kern="1200" dirty="0"/>
            </a:br>
            <a:r>
              <a:rPr lang="en-US" sz="2400" b="1" kern="1200" dirty="0"/>
              <a:t>and societal structures</a:t>
            </a:r>
          </a:p>
        </p:txBody>
      </p:sp>
      <p:sp>
        <p:nvSpPr>
          <p:cNvPr id="16" name="Freeform: Shape 15">
            <a:extLst>
              <a:ext uri="{FF2B5EF4-FFF2-40B4-BE49-F238E27FC236}">
                <a16:creationId xmlns:a16="http://schemas.microsoft.com/office/drawing/2014/main" id="{9D77709D-C6F3-9587-09FA-FB9466B0418E}"/>
              </a:ext>
            </a:extLst>
          </p:cNvPr>
          <p:cNvSpPr/>
          <p:nvPr/>
        </p:nvSpPr>
        <p:spPr>
          <a:xfrm>
            <a:off x="444189" y="3580393"/>
            <a:ext cx="2541840" cy="1570751"/>
          </a:xfrm>
          <a:custGeom>
            <a:avLst/>
            <a:gdLst>
              <a:gd name="connsiteX0" fmla="*/ 0 w 2541840"/>
              <a:gd name="connsiteY0" fmla="*/ 268805 h 1612800"/>
              <a:gd name="connsiteX1" fmla="*/ 268805 w 2541840"/>
              <a:gd name="connsiteY1" fmla="*/ 0 h 1612800"/>
              <a:gd name="connsiteX2" fmla="*/ 2273035 w 2541840"/>
              <a:gd name="connsiteY2" fmla="*/ 0 h 1612800"/>
              <a:gd name="connsiteX3" fmla="*/ 2541840 w 2541840"/>
              <a:gd name="connsiteY3" fmla="*/ 268805 h 1612800"/>
              <a:gd name="connsiteX4" fmla="*/ 2541840 w 2541840"/>
              <a:gd name="connsiteY4" fmla="*/ 1343995 h 1612800"/>
              <a:gd name="connsiteX5" fmla="*/ 2273035 w 2541840"/>
              <a:gd name="connsiteY5" fmla="*/ 1612800 h 1612800"/>
              <a:gd name="connsiteX6" fmla="*/ 268805 w 2541840"/>
              <a:gd name="connsiteY6" fmla="*/ 1612800 h 1612800"/>
              <a:gd name="connsiteX7" fmla="*/ 0 w 2541840"/>
              <a:gd name="connsiteY7" fmla="*/ 1343995 h 1612800"/>
              <a:gd name="connsiteX8" fmla="*/ 0 w 2541840"/>
              <a:gd name="connsiteY8" fmla="*/ 268805 h 16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840" h="1612800">
                <a:moveTo>
                  <a:pt x="0" y="268805"/>
                </a:moveTo>
                <a:cubicBezTo>
                  <a:pt x="0" y="120348"/>
                  <a:pt x="120348" y="0"/>
                  <a:pt x="268805" y="0"/>
                </a:cubicBezTo>
                <a:lnTo>
                  <a:pt x="2273035" y="0"/>
                </a:lnTo>
                <a:cubicBezTo>
                  <a:pt x="2421492" y="0"/>
                  <a:pt x="2541840" y="120348"/>
                  <a:pt x="2541840" y="268805"/>
                </a:cubicBezTo>
                <a:lnTo>
                  <a:pt x="2541840" y="1343995"/>
                </a:lnTo>
                <a:cubicBezTo>
                  <a:pt x="2541840" y="1492452"/>
                  <a:pt x="2421492" y="1612800"/>
                  <a:pt x="2273035" y="1612800"/>
                </a:cubicBezTo>
                <a:lnTo>
                  <a:pt x="268805" y="1612800"/>
                </a:lnTo>
                <a:cubicBezTo>
                  <a:pt x="120348" y="1612800"/>
                  <a:pt x="0" y="1492452"/>
                  <a:pt x="0" y="1343995"/>
                </a:cubicBezTo>
                <a:lnTo>
                  <a:pt x="0" y="268805"/>
                </a:lnTo>
                <a:close/>
              </a:path>
            </a:pathLst>
          </a:custGeom>
          <a:solidFill>
            <a:srgbClr val="F5BD47"/>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70170" tIns="170170" rIns="170170" bIns="170170" numCol="1" spcCol="1270" anchor="ctr" anchorCtr="0">
            <a:noAutofit/>
          </a:bodyPr>
          <a:lstStyle/>
          <a:p>
            <a:pPr marL="0" lvl="0" indent="0" algn="ctr" defTabSz="1066800">
              <a:lnSpc>
                <a:spcPct val="90000"/>
              </a:lnSpc>
              <a:spcBef>
                <a:spcPct val="0"/>
              </a:spcBef>
              <a:spcAft>
                <a:spcPct val="35000"/>
              </a:spcAft>
              <a:buNone/>
            </a:pPr>
            <a:r>
              <a:rPr lang="en-US" sz="2400" b="1" kern="1200" dirty="0"/>
              <a:t>Position of Zonta International</a:t>
            </a:r>
          </a:p>
        </p:txBody>
      </p:sp>
      <p:sp>
        <p:nvSpPr>
          <p:cNvPr id="7" name="Content Placeholder 2">
            <a:extLst>
              <a:ext uri="{FF2B5EF4-FFF2-40B4-BE49-F238E27FC236}">
                <a16:creationId xmlns:a16="http://schemas.microsoft.com/office/drawing/2014/main" id="{DABCF6A0-7FA3-D9A4-39EB-FF2500482460}"/>
              </a:ext>
            </a:extLst>
          </p:cNvPr>
          <p:cNvSpPr txBox="1">
            <a:spLocks/>
          </p:cNvSpPr>
          <p:nvPr/>
        </p:nvSpPr>
        <p:spPr>
          <a:xfrm>
            <a:off x="6734716" y="1288238"/>
            <a:ext cx="5152484" cy="470914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Zonta International leaders recognize </a:t>
            </a:r>
            <a:b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 need to prepare for the future.</a:t>
            </a:r>
          </a:p>
          <a:p>
            <a:pPr>
              <a:defRPr/>
            </a:pPr>
            <a:r>
              <a:rPr kumimoji="0" lang="en-US" sz="2400" b="0" i="0" u="none" strike="noStrike" kern="1200" cap="none" spc="0" normalizeH="0" baseline="0" noProof="0" dirty="0">
                <a:ln>
                  <a:noFill/>
                </a:ln>
                <a:solidFill>
                  <a:srgbClr val="000000"/>
                </a:solidFill>
                <a:effectLst/>
                <a:uLnTx/>
                <a:uFillTx/>
                <a:latin typeface="Lato"/>
                <a:ea typeface="Lato"/>
                <a:cs typeface="Lato"/>
              </a:rPr>
              <a:t>Convention approved review of Zonta International</a:t>
            </a:r>
            <a:r>
              <a:rPr lang="en-US" sz="2400" dirty="0">
                <a:solidFill>
                  <a:srgbClr val="000000"/>
                </a:solidFill>
                <a:latin typeface="Lato"/>
                <a:ea typeface="Lato"/>
                <a:cs typeface="Lato"/>
              </a:rPr>
              <a:t> under Resolution 2.</a:t>
            </a:r>
            <a:endParaRPr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Evaluation of Zonta data, trends, </a:t>
            </a:r>
            <a:b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assets and financial health.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Working groups reviewed internal operations and programs.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Member-based focus groups and surveys were conducted.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 PESTLE analysis was completed.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The Zonta International Board participated in a strategic planning retreat.</a:t>
            </a:r>
          </a:p>
        </p:txBody>
      </p:sp>
      <p:sp>
        <p:nvSpPr>
          <p:cNvPr id="3" name="TextBox 2">
            <a:extLst>
              <a:ext uri="{FF2B5EF4-FFF2-40B4-BE49-F238E27FC236}">
                <a16:creationId xmlns:a16="http://schemas.microsoft.com/office/drawing/2014/main" id="{1BC9C743-F742-08B2-D679-B36330481E79}"/>
              </a:ext>
            </a:extLst>
          </p:cNvPr>
          <p:cNvSpPr txBox="1"/>
          <p:nvPr/>
        </p:nvSpPr>
        <p:spPr>
          <a:xfrm>
            <a:off x="2176646" y="5577786"/>
            <a:ext cx="2265842" cy="369332"/>
          </a:xfrm>
          <a:prstGeom prst="rect">
            <a:avLst/>
          </a:prstGeom>
          <a:solidFill>
            <a:srgbClr val="005F7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AREAS REVIEWED</a:t>
            </a:r>
          </a:p>
        </p:txBody>
      </p:sp>
      <p:sp>
        <p:nvSpPr>
          <p:cNvPr id="5" name="Rectangle 4">
            <a:extLst>
              <a:ext uri="{FF2B5EF4-FFF2-40B4-BE49-F238E27FC236}">
                <a16:creationId xmlns:a16="http://schemas.microsoft.com/office/drawing/2014/main" id="{6B2257EF-BA90-2BB1-6292-D88B3519AB41}"/>
              </a:ext>
            </a:extLst>
          </p:cNvPr>
          <p:cNvSpPr/>
          <p:nvPr/>
        </p:nvSpPr>
        <p:spPr>
          <a:xfrm>
            <a:off x="0" y="6139479"/>
            <a:ext cx="12192000" cy="166354"/>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DED5BA-1487-6787-BC07-6781DB12EB87}"/>
              </a:ext>
            </a:extLst>
          </p:cNvPr>
          <p:cNvSpPr/>
          <p:nvPr/>
        </p:nvSpPr>
        <p:spPr>
          <a:xfrm>
            <a:off x="0" y="6552917"/>
            <a:ext cx="12192000" cy="305083"/>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C86308-8BBB-8E2C-F7D6-847DB96BCF9A}"/>
              </a:ext>
            </a:extLst>
          </p:cNvPr>
          <p:cNvPicPr>
            <a:picLocks noChangeAspect="1"/>
          </p:cNvPicPr>
          <p:nvPr/>
        </p:nvPicPr>
        <p:blipFill>
          <a:blip r:embed="rId3"/>
          <a:stretch>
            <a:fillRect/>
          </a:stretch>
        </p:blipFill>
        <p:spPr>
          <a:xfrm rot="16200000">
            <a:off x="-226556" y="6178742"/>
            <a:ext cx="941274" cy="935570"/>
          </a:xfrm>
          <a:prstGeom prst="rect">
            <a:avLst/>
          </a:prstGeom>
        </p:spPr>
      </p:pic>
      <p:sp>
        <p:nvSpPr>
          <p:cNvPr id="20" name="Rectangle 19">
            <a:extLst>
              <a:ext uri="{FF2B5EF4-FFF2-40B4-BE49-F238E27FC236}">
                <a16:creationId xmlns:a16="http://schemas.microsoft.com/office/drawing/2014/main" id="{2E3005DC-5AAF-E334-6064-2E69A91913EC}"/>
              </a:ext>
            </a:extLst>
          </p:cNvPr>
          <p:cNvSpPr/>
          <p:nvPr/>
        </p:nvSpPr>
        <p:spPr>
          <a:xfrm>
            <a:off x="244081" y="275629"/>
            <a:ext cx="3610289" cy="953464"/>
          </a:xfrm>
          <a:prstGeom prst="rect">
            <a:avLst/>
          </a:prstGeom>
          <a:noFill/>
          <a:ln w="38100">
            <a:solidFill>
              <a:srgbClr val="F5B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23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Lst>
          <a:lin ang="162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AD85F-A9ED-B54D-1502-9AF3BAAD5270}"/>
              </a:ext>
            </a:extLst>
          </p:cNvPr>
          <p:cNvSpPr/>
          <p:nvPr/>
        </p:nvSpPr>
        <p:spPr>
          <a:xfrm>
            <a:off x="4743450" y="0"/>
            <a:ext cx="744855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Picture 1">
            <a:extLst>
              <a:ext uri="{FF2B5EF4-FFF2-40B4-BE49-F238E27FC236}">
                <a16:creationId xmlns:a16="http://schemas.microsoft.com/office/drawing/2014/main" id="{74B99368-68C9-3FB4-232E-D9108C48291C}"/>
              </a:ext>
            </a:extLst>
          </p:cNvPr>
          <p:cNvPicPr>
            <a:picLocks noChangeAspect="1"/>
          </p:cNvPicPr>
          <p:nvPr/>
        </p:nvPicPr>
        <p:blipFill>
          <a:blip r:embed="rId2">
            <a:alphaModFix amt="14000"/>
            <a:extLst>
              <a:ext uri="{28A0092B-C50C-407E-A947-70E740481C1C}">
                <a14:useLocalDpi xmlns:a14="http://schemas.microsoft.com/office/drawing/2010/main" val="0"/>
              </a:ext>
            </a:extLst>
          </a:blip>
          <a:srcRect l="9271" r="927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4" name="TextBox 3">
            <a:extLst>
              <a:ext uri="{FF2B5EF4-FFF2-40B4-BE49-F238E27FC236}">
                <a16:creationId xmlns:a16="http://schemas.microsoft.com/office/drawing/2014/main" id="{FB6362E0-5BB2-8013-5C4E-9A68B7D918FD}"/>
              </a:ext>
            </a:extLst>
          </p:cNvPr>
          <p:cNvSpPr txBox="1"/>
          <p:nvPr/>
        </p:nvSpPr>
        <p:spPr>
          <a:xfrm>
            <a:off x="266700" y="2219920"/>
            <a:ext cx="4000500" cy="1569660"/>
          </a:xfrm>
          <a:prstGeom prst="rect">
            <a:avLst/>
          </a:prstGeom>
          <a:noFill/>
        </p:spPr>
        <p:txBody>
          <a:bodyPr wrap="square" rtlCol="0">
            <a:spAutoFit/>
          </a:bodyPr>
          <a:lstStyle/>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ON THE MINDS OF INTERNATIONAL LEADERSHIP</a:t>
            </a:r>
          </a:p>
        </p:txBody>
      </p:sp>
      <p:pic>
        <p:nvPicPr>
          <p:cNvPr id="7" name="Picture 6" descr="A black background with white text&#10;&#10;Description automatically generated">
            <a:extLst>
              <a:ext uri="{FF2B5EF4-FFF2-40B4-BE49-F238E27FC236}">
                <a16:creationId xmlns:a16="http://schemas.microsoft.com/office/drawing/2014/main" id="{2BD102B7-5EEF-7B5A-DE79-2FB1FB318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80" y="5650020"/>
            <a:ext cx="3234814" cy="1054831"/>
          </a:xfrm>
          <a:prstGeom prst="rect">
            <a:avLst/>
          </a:prstGeom>
        </p:spPr>
      </p:pic>
      <p:pic>
        <p:nvPicPr>
          <p:cNvPr id="13" name="Picture 12" descr="A black background with yellow dots&#10;&#10;Description automatically generated">
            <a:extLst>
              <a:ext uri="{FF2B5EF4-FFF2-40B4-BE49-F238E27FC236}">
                <a16:creationId xmlns:a16="http://schemas.microsoft.com/office/drawing/2014/main" id="{A59BE7D1-C0D8-092F-0D27-1065393E9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43" y="-1294651"/>
            <a:ext cx="2648890" cy="2895600"/>
          </a:xfrm>
          <a:prstGeom prst="rect">
            <a:avLst/>
          </a:prstGeom>
        </p:spPr>
      </p:pic>
      <p:sp>
        <p:nvSpPr>
          <p:cNvPr id="18" name="TextBox 17">
            <a:extLst>
              <a:ext uri="{FF2B5EF4-FFF2-40B4-BE49-F238E27FC236}">
                <a16:creationId xmlns:a16="http://schemas.microsoft.com/office/drawing/2014/main" id="{79402AFE-7027-9DC3-FAE2-1A730C81DDAA}"/>
              </a:ext>
            </a:extLst>
          </p:cNvPr>
          <p:cNvSpPr txBox="1"/>
          <p:nvPr/>
        </p:nvSpPr>
        <p:spPr>
          <a:xfrm>
            <a:off x="4891087" y="587186"/>
            <a:ext cx="7153275" cy="5816977"/>
          </a:xfrm>
          <a:prstGeom prst="rect">
            <a:avLst/>
          </a:prstGeom>
          <a:noFill/>
        </p:spPr>
        <p:txBody>
          <a:bodyPr wrap="square">
            <a:spAutoFit/>
          </a:bodyPr>
          <a:lstStyle/>
          <a:p>
            <a:pPr marL="457200" indent="-457200">
              <a:buFont typeface="Arial" panose="020B0604020202020204" pitchFamily="34" charset="0"/>
              <a:buChar char="•"/>
            </a:pPr>
            <a:r>
              <a:rPr lang="en-US" sz="3100" spc="-30" dirty="0">
                <a:solidFill>
                  <a:schemeClr val="bg1"/>
                </a:solidFill>
                <a:latin typeface="Lato  "/>
                <a:ea typeface="Lato Semibold" panose="020F0502020204030203" pitchFamily="34" charset="0"/>
                <a:cs typeface="Lato Semibold" panose="020F0502020204030203" pitchFamily="34" charset="0"/>
              </a:rPr>
              <a:t>Zonta must expand its credibility </a:t>
            </a:r>
            <a:br>
              <a:rPr lang="en-US" sz="3100" spc="-30" dirty="0">
                <a:solidFill>
                  <a:schemeClr val="bg1"/>
                </a:solidFill>
                <a:latin typeface="Lato  "/>
                <a:ea typeface="Lato Semibold" panose="020F0502020204030203" pitchFamily="34" charset="0"/>
                <a:cs typeface="Lato Semibold" panose="020F0502020204030203" pitchFamily="34" charset="0"/>
              </a:rPr>
            </a:br>
            <a:r>
              <a:rPr lang="en-US" sz="3100" spc="-30" dirty="0">
                <a:solidFill>
                  <a:schemeClr val="bg1"/>
                </a:solidFill>
                <a:latin typeface="Lato  "/>
                <a:ea typeface="Lato Semibold" panose="020F0502020204030203" pitchFamily="34" charset="0"/>
                <a:cs typeface="Lato Semibold" panose="020F0502020204030203" pitchFamily="34" charset="0"/>
              </a:rPr>
              <a:t>and visibility in the world on key advocacy issues. </a:t>
            </a:r>
          </a:p>
          <a:p>
            <a:pPr marL="457200" indent="-457200">
              <a:buFont typeface="Arial" panose="020B0604020202020204" pitchFamily="34" charset="0"/>
              <a:buChar char="•"/>
            </a:pPr>
            <a:endParaRPr lang="en-US" sz="3100" spc="-30" dirty="0">
              <a:solidFill>
                <a:schemeClr val="bg1"/>
              </a:solidFill>
              <a:latin typeface="Lato  "/>
              <a:ea typeface="Lato Semibold" panose="020F0502020204030203" pitchFamily="34" charset="0"/>
              <a:cs typeface="Lato Semibold" panose="020F0502020204030203" pitchFamily="34" charset="0"/>
            </a:endParaRPr>
          </a:p>
          <a:p>
            <a:pPr marL="457200" indent="-457200">
              <a:buFont typeface="Arial" panose="020B0604020202020204" pitchFamily="34" charset="0"/>
              <a:buChar char="•"/>
            </a:pPr>
            <a:r>
              <a:rPr lang="en-US" sz="3100" spc="-30" dirty="0">
                <a:solidFill>
                  <a:schemeClr val="bg1"/>
                </a:solidFill>
                <a:latin typeface="Lato  "/>
                <a:ea typeface="Lato Semibold" panose="020F0502020204030203" pitchFamily="34" charset="0"/>
                <a:cs typeface="Lato Semibold" panose="020F0502020204030203" pitchFamily="34" charset="0"/>
              </a:rPr>
              <a:t>For Zonta to be successful, there must be faith in the clubs and members must enjoy a healthy club life. </a:t>
            </a:r>
          </a:p>
          <a:p>
            <a:pPr marL="457200" indent="-457200">
              <a:buFont typeface="Arial" panose="020B0604020202020204" pitchFamily="34" charset="0"/>
              <a:buChar char="•"/>
            </a:pPr>
            <a:endParaRPr lang="en-US" sz="3100" spc="-30" dirty="0">
              <a:solidFill>
                <a:schemeClr val="bg1"/>
              </a:solidFill>
              <a:latin typeface="Lato  "/>
              <a:ea typeface="Lato Semibold" panose="020F0502020204030203" pitchFamily="34" charset="0"/>
              <a:cs typeface="Lato Semibold" panose="020F0502020204030203" pitchFamily="34" charset="0"/>
            </a:endParaRPr>
          </a:p>
          <a:p>
            <a:pPr marL="457200" indent="-457200">
              <a:buFont typeface="Arial" panose="020B0604020202020204" pitchFamily="34" charset="0"/>
              <a:buChar char="•"/>
            </a:pPr>
            <a:r>
              <a:rPr lang="en-US" sz="3100" spc="-30" dirty="0">
                <a:solidFill>
                  <a:schemeClr val="bg1"/>
                </a:solidFill>
                <a:latin typeface="Lato  "/>
                <a:ea typeface="Lato Semibold" panose="020F0502020204030203" pitchFamily="34" charset="0"/>
                <a:cs typeface="Lato Semibold" panose="020F0502020204030203" pitchFamily="34" charset="0"/>
              </a:rPr>
              <a:t>Zonta must seek out new members, allies and partners who are like-minded in the drive to build a better world for women and girls.</a:t>
            </a:r>
          </a:p>
        </p:txBody>
      </p:sp>
    </p:spTree>
    <p:extLst>
      <p:ext uri="{BB962C8B-B14F-4D97-AF65-F5344CB8AC3E}">
        <p14:creationId xmlns:p14="http://schemas.microsoft.com/office/powerpoint/2010/main" val="41335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Lst>
          <a:lin ang="162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AD85F-A9ED-B54D-1502-9AF3BAAD5270}"/>
              </a:ext>
            </a:extLst>
          </p:cNvPr>
          <p:cNvSpPr/>
          <p:nvPr/>
        </p:nvSpPr>
        <p:spPr>
          <a:xfrm>
            <a:off x="4743450" y="0"/>
            <a:ext cx="744855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Picture 1">
            <a:extLst>
              <a:ext uri="{FF2B5EF4-FFF2-40B4-BE49-F238E27FC236}">
                <a16:creationId xmlns:a16="http://schemas.microsoft.com/office/drawing/2014/main" id="{74B99368-68C9-3FB4-232E-D9108C48291C}"/>
              </a:ext>
            </a:extLst>
          </p:cNvPr>
          <p:cNvPicPr>
            <a:picLocks noChangeAspect="1"/>
          </p:cNvPicPr>
          <p:nvPr/>
        </p:nvPicPr>
        <p:blipFill>
          <a:blip r:embed="rId2">
            <a:alphaModFix amt="14000"/>
            <a:extLst>
              <a:ext uri="{28A0092B-C50C-407E-A947-70E740481C1C}">
                <a14:useLocalDpi xmlns:a14="http://schemas.microsoft.com/office/drawing/2010/main" val="0"/>
              </a:ext>
            </a:extLst>
          </a:blip>
          <a:srcRect l="9271" r="927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4" name="TextBox 3">
            <a:extLst>
              <a:ext uri="{FF2B5EF4-FFF2-40B4-BE49-F238E27FC236}">
                <a16:creationId xmlns:a16="http://schemas.microsoft.com/office/drawing/2014/main" id="{FB6362E0-5BB2-8013-5C4E-9A68B7D918FD}"/>
              </a:ext>
            </a:extLst>
          </p:cNvPr>
          <p:cNvSpPr txBox="1"/>
          <p:nvPr/>
        </p:nvSpPr>
        <p:spPr>
          <a:xfrm>
            <a:off x="266700" y="2219920"/>
            <a:ext cx="4000500" cy="1569660"/>
          </a:xfrm>
          <a:prstGeom prst="rect">
            <a:avLst/>
          </a:prstGeom>
          <a:noFill/>
        </p:spPr>
        <p:txBody>
          <a:bodyPr wrap="square" rtlCol="0">
            <a:spAutoFit/>
          </a:bodyPr>
          <a:lstStyle/>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ON THE MINDS OF INTERNATIONAL LEADERSHIP</a:t>
            </a:r>
          </a:p>
        </p:txBody>
      </p:sp>
      <p:pic>
        <p:nvPicPr>
          <p:cNvPr id="7" name="Picture 6" descr="A black background with white text&#10;&#10;Description automatically generated">
            <a:extLst>
              <a:ext uri="{FF2B5EF4-FFF2-40B4-BE49-F238E27FC236}">
                <a16:creationId xmlns:a16="http://schemas.microsoft.com/office/drawing/2014/main" id="{2BD102B7-5EEF-7B5A-DE79-2FB1FB318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80" y="5650020"/>
            <a:ext cx="3234814" cy="1054831"/>
          </a:xfrm>
          <a:prstGeom prst="rect">
            <a:avLst/>
          </a:prstGeom>
        </p:spPr>
      </p:pic>
      <p:pic>
        <p:nvPicPr>
          <p:cNvPr id="13" name="Picture 12" descr="A black background with yellow dots&#10;&#10;Description automatically generated">
            <a:extLst>
              <a:ext uri="{FF2B5EF4-FFF2-40B4-BE49-F238E27FC236}">
                <a16:creationId xmlns:a16="http://schemas.microsoft.com/office/drawing/2014/main" id="{A59BE7D1-C0D8-092F-0D27-1065393E9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43" y="-1294651"/>
            <a:ext cx="2648890" cy="2895600"/>
          </a:xfrm>
          <a:prstGeom prst="rect">
            <a:avLst/>
          </a:prstGeom>
        </p:spPr>
      </p:pic>
      <p:sp>
        <p:nvSpPr>
          <p:cNvPr id="18" name="TextBox 17">
            <a:extLst>
              <a:ext uri="{FF2B5EF4-FFF2-40B4-BE49-F238E27FC236}">
                <a16:creationId xmlns:a16="http://schemas.microsoft.com/office/drawing/2014/main" id="{79402AFE-7027-9DC3-FAE2-1A730C81DDAA}"/>
              </a:ext>
            </a:extLst>
          </p:cNvPr>
          <p:cNvSpPr txBox="1"/>
          <p:nvPr/>
        </p:nvSpPr>
        <p:spPr>
          <a:xfrm>
            <a:off x="4891087" y="674400"/>
            <a:ext cx="7153275" cy="5509200"/>
          </a:xfrm>
          <a:prstGeom prst="rect">
            <a:avLst/>
          </a:prstGeom>
          <a:noFill/>
        </p:spPr>
        <p:txBody>
          <a:bodyPr wrap="square">
            <a:spAutoFit/>
          </a:bodyPr>
          <a:lstStyle/>
          <a:p>
            <a:pPr marL="0" indent="0">
              <a:buNone/>
            </a:pPr>
            <a:r>
              <a:rPr lang="en-US" sz="3200" spc="-60" dirty="0">
                <a:solidFill>
                  <a:schemeClr val="bg1"/>
                </a:solidFill>
                <a:latin typeface="Lato  "/>
              </a:rPr>
              <a:t>At the core, Zonta will not change and will remain a place where globally minded individuals connect, collaborate and demand change to build a better world for women and girls. </a:t>
            </a:r>
          </a:p>
          <a:p>
            <a:pPr marL="0" indent="0">
              <a:buNone/>
            </a:pPr>
            <a:endParaRPr lang="en-US" sz="3200" spc="-60" dirty="0">
              <a:solidFill>
                <a:schemeClr val="bg1"/>
              </a:solidFill>
              <a:latin typeface="Lato  "/>
            </a:endParaRPr>
          </a:p>
          <a:p>
            <a:pPr marL="0" indent="0">
              <a:buNone/>
            </a:pPr>
            <a:r>
              <a:rPr lang="en-US" sz="3200" spc="-60" dirty="0">
                <a:solidFill>
                  <a:schemeClr val="bg1"/>
                </a:solidFill>
                <a:latin typeface="Lato  "/>
              </a:rPr>
              <a:t>But we must remain relevant for the future and open to change to continue as a sustainable and strong community of individuals working together to fight for gender equity.</a:t>
            </a:r>
          </a:p>
        </p:txBody>
      </p:sp>
    </p:spTree>
    <p:extLst>
      <p:ext uri="{BB962C8B-B14F-4D97-AF65-F5344CB8AC3E}">
        <p14:creationId xmlns:p14="http://schemas.microsoft.com/office/powerpoint/2010/main" val="283521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lstStyle/>
          <a:p>
            <a:r>
              <a:rPr lang="en-US" dirty="0"/>
              <a:t>Update to Mission</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4" name="Text Placeholder 3">
            <a:extLst>
              <a:ext uri="{FF2B5EF4-FFF2-40B4-BE49-F238E27FC236}">
                <a16:creationId xmlns:a16="http://schemas.microsoft.com/office/drawing/2014/main" id="{9FBBF33E-4C97-71BB-BAD0-18BC8D192732}"/>
              </a:ext>
            </a:extLst>
          </p:cNvPr>
          <p:cNvSpPr>
            <a:spLocks noGrp="1"/>
          </p:cNvSpPr>
          <p:nvPr>
            <p:ph type="body" sz="quarter" idx="18"/>
          </p:nvPr>
        </p:nvSpPr>
        <p:spPr>
          <a:gradFill>
            <a:gsLst>
              <a:gs pos="0">
                <a:srgbClr val="5095A7"/>
              </a:gs>
              <a:gs pos="96000">
                <a:srgbClr val="00BCD3"/>
              </a:gs>
            </a:gsLst>
          </a:gradFill>
        </p:spPr>
        <p:txBody>
          <a:bodyPr/>
          <a:lstStyle/>
          <a:p>
            <a:r>
              <a:rPr lang="en-US" dirty="0"/>
              <a:t> </a:t>
            </a: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6381750" y="2559574"/>
            <a:ext cx="4972050" cy="2593451"/>
          </a:xfrm>
        </p:spPr>
        <p:txBody>
          <a:bodyPr>
            <a:normAutofit fontScale="92500"/>
          </a:bodyPr>
          <a:lstStyle/>
          <a:p>
            <a:pPr marL="0" indent="0" algn="ctr">
              <a:lnSpc>
                <a:spcPct val="110000"/>
              </a:lnSpc>
              <a:buNone/>
            </a:pPr>
            <a:r>
              <a:rPr kumimoji="0" lang="en-US" sz="3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International is a leading global organization of individuals working together to </a:t>
            </a:r>
            <a:r>
              <a:rPr kumimoji="0" lang="en-US"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build a better world for women and girls.</a:t>
            </a:r>
            <a:endParaRPr lang="en-US" sz="3200" dirty="0"/>
          </a:p>
        </p:txBody>
      </p:sp>
      <p:pic>
        <p:nvPicPr>
          <p:cNvPr id="9" name="Picture 8" descr="A white arrow with black background&#10;&#10;Description automatically generated">
            <a:extLst>
              <a:ext uri="{FF2B5EF4-FFF2-40B4-BE49-F238E27FC236}">
                <a16:creationId xmlns:a16="http://schemas.microsoft.com/office/drawing/2014/main" id="{7E86B291-481A-DA42-7224-23C6D912D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456" y="1417111"/>
            <a:ext cx="4762625" cy="4762625"/>
          </a:xfrm>
          <a:prstGeom prst="ellipse">
            <a:avLst/>
          </a:prstGeom>
        </p:spPr>
      </p:pic>
      <p:pic>
        <p:nvPicPr>
          <p:cNvPr id="10" name="Picture 9" descr="A black background with yellow dots&#10;&#10;Description automatically generated">
            <a:extLst>
              <a:ext uri="{FF2B5EF4-FFF2-40B4-BE49-F238E27FC236}">
                <a16:creationId xmlns:a16="http://schemas.microsoft.com/office/drawing/2014/main" id="{57B5C2EA-86D5-46B9-55AC-32EBF813C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230" y="-1190625"/>
            <a:ext cx="2648890" cy="2895600"/>
          </a:xfrm>
          <a:prstGeom prst="rect">
            <a:avLst/>
          </a:prstGeom>
        </p:spPr>
      </p:pic>
      <p:sp>
        <p:nvSpPr>
          <p:cNvPr id="11" name="Rectangle 10">
            <a:extLst>
              <a:ext uri="{FF2B5EF4-FFF2-40B4-BE49-F238E27FC236}">
                <a16:creationId xmlns:a16="http://schemas.microsoft.com/office/drawing/2014/main" id="{3A3C4361-4C4E-9123-A7DE-E0331922E67B}"/>
              </a:ext>
            </a:extLst>
          </p:cNvPr>
          <p:cNvSpPr/>
          <p:nvPr/>
        </p:nvSpPr>
        <p:spPr>
          <a:xfrm>
            <a:off x="260390" y="239230"/>
            <a:ext cx="5948375" cy="953464"/>
          </a:xfrm>
          <a:prstGeom prst="rect">
            <a:avLst/>
          </a:prstGeom>
          <a:noFill/>
          <a:ln w="38100">
            <a:solidFill>
              <a:srgbClr val="F5B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49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9BBEF85-04B2-3B13-5457-5109C12B2E72}"/>
              </a:ext>
            </a:extLst>
          </p:cNvPr>
          <p:cNvSpPr/>
          <p:nvPr/>
        </p:nvSpPr>
        <p:spPr>
          <a:xfrm>
            <a:off x="0" y="3217845"/>
            <a:ext cx="12192000" cy="377409"/>
          </a:xfrm>
          <a:prstGeom prst="rect">
            <a:avLst/>
          </a:prstGeom>
          <a:gradFill>
            <a:gsLst>
              <a:gs pos="0">
                <a:srgbClr val="CD3463"/>
              </a:gs>
              <a:gs pos="100000">
                <a:srgbClr val="D77CA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E54628E8-0673-F09D-4D66-8DBAF70475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3" name="Title 10">
            <a:extLst>
              <a:ext uri="{FF2B5EF4-FFF2-40B4-BE49-F238E27FC236}">
                <a16:creationId xmlns:a16="http://schemas.microsoft.com/office/drawing/2014/main" id="{1684C28E-0678-8D4D-277F-89123D27FE3A}"/>
              </a:ext>
            </a:extLst>
          </p:cNvPr>
          <p:cNvSpPr txBox="1">
            <a:spLocks/>
          </p:cNvSpPr>
          <p:nvPr/>
        </p:nvSpPr>
        <p:spPr>
          <a:xfrm>
            <a:off x="219211" y="310559"/>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dirty="0"/>
              <a:t>2023-2030: Our Mission &amp; goals</a:t>
            </a:r>
          </a:p>
        </p:txBody>
      </p:sp>
      <p:sp>
        <p:nvSpPr>
          <p:cNvPr id="24" name="Rectangle 23">
            <a:extLst>
              <a:ext uri="{FF2B5EF4-FFF2-40B4-BE49-F238E27FC236}">
                <a16:creationId xmlns:a16="http://schemas.microsoft.com/office/drawing/2014/main" id="{A58FC14C-73F6-4B6A-527B-B87173709E5E}"/>
              </a:ext>
            </a:extLst>
          </p:cNvPr>
          <p:cNvSpPr/>
          <p:nvPr/>
        </p:nvSpPr>
        <p:spPr>
          <a:xfrm>
            <a:off x="0" y="1820734"/>
            <a:ext cx="12192000" cy="1312049"/>
          </a:xfrm>
          <a:prstGeom prst="rect">
            <a:avLst/>
          </a:prstGeom>
          <a:noFill/>
          <a:ln w="19050">
            <a:solidFill>
              <a:srgbClr val="F5B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0" i="0" dirty="0">
              <a:solidFill>
                <a:schemeClr val="tx1"/>
              </a:solidFill>
              <a:latin typeface="Lato" panose="020F0502020204030203" pitchFamily="34" charset="77"/>
            </a:endParaRPr>
          </a:p>
        </p:txBody>
      </p:sp>
      <p:sp>
        <p:nvSpPr>
          <p:cNvPr id="16" name="TextBox 15">
            <a:extLst>
              <a:ext uri="{FF2B5EF4-FFF2-40B4-BE49-F238E27FC236}">
                <a16:creationId xmlns:a16="http://schemas.microsoft.com/office/drawing/2014/main" id="{F4DBB93C-6285-D94B-E642-5D2BD3294FD5}"/>
              </a:ext>
            </a:extLst>
          </p:cNvPr>
          <p:cNvSpPr txBox="1"/>
          <p:nvPr/>
        </p:nvSpPr>
        <p:spPr>
          <a:xfrm>
            <a:off x="81026" y="1859011"/>
            <a:ext cx="12129653" cy="1228028"/>
          </a:xfrm>
          <a:prstGeom prst="rect">
            <a:avLst/>
          </a:prstGeom>
          <a:noFill/>
        </p:spPr>
        <p:txBody>
          <a:bodyPr wrap="square">
            <a:spAutoFit/>
          </a:bodyPr>
          <a:lstStyle/>
          <a:p>
            <a:pPr marL="22860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F5BD47"/>
                </a:solidFill>
                <a:effectLst/>
                <a:uLnTx/>
                <a:uFillTx/>
                <a:latin typeface="Lato" panose="020F0502020204030203" pitchFamily="34" charset="0"/>
                <a:ea typeface="Lato" panose="020F0502020204030203" pitchFamily="34" charset="0"/>
                <a:cs typeface="Lato" panose="020F0502020204030203" pitchFamily="34" charset="0"/>
              </a:rPr>
              <a:t>Goal 1:</a:t>
            </a:r>
            <a:r>
              <a:rPr kumimoji="0" lang="en-US" sz="2200" b="0" i="0" u="none" strike="noStrike" kern="1200" cap="none" spc="0" normalizeH="0" baseline="0" noProof="0" dirty="0">
                <a:ln>
                  <a:noFill/>
                </a:ln>
                <a:solidFill>
                  <a:srgbClr val="F5BD47"/>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200" b="1" i="0" u="none" strike="noStrike" kern="1200" cap="none" spc="0" normalizeH="0" baseline="0" noProof="0" dirty="0">
                <a:ln>
                  <a:noFill/>
                </a:ln>
                <a:solidFill>
                  <a:srgbClr val="F5BD47"/>
                </a:solidFill>
                <a:effectLst/>
                <a:uLnTx/>
                <a:uFillTx/>
                <a:latin typeface="Lato" panose="020F0502020204030203" pitchFamily="34" charset="0"/>
                <a:ea typeface="Lato" panose="020F0502020204030203" pitchFamily="34" charset="0"/>
                <a:cs typeface="Lato" panose="020F0502020204030203" pitchFamily="34" charset="0"/>
              </a:rPr>
              <a:t>Credible and Visible Voice</a:t>
            </a:r>
            <a:r>
              <a:rPr kumimoji="0" lang="en-US" sz="2200" b="0" i="0" u="none" strike="noStrike" kern="1200" cap="none" spc="0" normalizeH="0" baseline="0" noProof="0" dirty="0">
                <a:ln>
                  <a:noFill/>
                </a:ln>
                <a:solidFill>
                  <a:srgbClr val="F5BD47"/>
                </a:solidFill>
                <a:effectLst/>
                <a:uLnTx/>
                <a:uFillTx/>
                <a:latin typeface="Lato" panose="020F0502020204030203" pitchFamily="34" charset="0"/>
                <a:ea typeface="Lato" panose="020F0502020204030203" pitchFamily="34" charset="0"/>
                <a:cs typeface="Lato" panose="020F0502020204030203" pitchFamily="34" charset="0"/>
              </a:rPr>
              <a:t> </a:t>
            </a:r>
          </a:p>
          <a:p>
            <a:pPr marL="22860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Zonta acts as a credible and visible voice on gender equity and delivers initiatives addressing </a:t>
            </a:r>
            <a:br>
              <a:rPr kumimoji="0" lang="en-US" sz="2000" b="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000" b="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education equality, climate justice, ending gender-based violence, and ensuring women are </a:t>
            </a:r>
            <a:br>
              <a:rPr kumimoji="0" lang="en-US" sz="2000" b="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000" b="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represented in decision-making positions on an equal basis with men.</a:t>
            </a:r>
          </a:p>
        </p:txBody>
      </p:sp>
      <p:sp>
        <p:nvSpPr>
          <p:cNvPr id="25" name="Rectangle 24">
            <a:extLst>
              <a:ext uri="{FF2B5EF4-FFF2-40B4-BE49-F238E27FC236}">
                <a16:creationId xmlns:a16="http://schemas.microsoft.com/office/drawing/2014/main" id="{D90048E0-2F63-0C9F-08C9-4BDD18E72D35}"/>
              </a:ext>
            </a:extLst>
          </p:cNvPr>
          <p:cNvSpPr/>
          <p:nvPr/>
        </p:nvSpPr>
        <p:spPr>
          <a:xfrm>
            <a:off x="81027" y="3729370"/>
            <a:ext cx="3576574" cy="3127425"/>
          </a:xfrm>
          <a:prstGeom prst="rect">
            <a:avLst/>
          </a:prstGeom>
          <a:noFill/>
          <a:ln w="19050">
            <a:solidFill>
              <a:srgbClr val="00B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0" i="0" dirty="0">
              <a:solidFill>
                <a:schemeClr val="tx1"/>
              </a:solidFill>
              <a:latin typeface="Lato" panose="020F0502020204030203" pitchFamily="34" charset="77"/>
            </a:endParaRPr>
          </a:p>
        </p:txBody>
      </p:sp>
      <p:sp>
        <p:nvSpPr>
          <p:cNvPr id="19" name="TextBox 18">
            <a:extLst>
              <a:ext uri="{FF2B5EF4-FFF2-40B4-BE49-F238E27FC236}">
                <a16:creationId xmlns:a16="http://schemas.microsoft.com/office/drawing/2014/main" id="{934E62A5-81D5-E0C4-F53A-F1DE2EACEA3A}"/>
              </a:ext>
            </a:extLst>
          </p:cNvPr>
          <p:cNvSpPr txBox="1"/>
          <p:nvPr/>
        </p:nvSpPr>
        <p:spPr>
          <a:xfrm>
            <a:off x="81027" y="3760018"/>
            <a:ext cx="3657600" cy="307366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BCD3"/>
                </a:solidFill>
                <a:effectLst/>
                <a:uLnTx/>
                <a:uFillTx/>
                <a:latin typeface="Lato" panose="020F0502020204030203" pitchFamily="34" charset="0"/>
                <a:ea typeface="Lato" panose="020F0502020204030203" pitchFamily="34" charset="0"/>
                <a:cs typeface="Lato" panose="020F0502020204030203" pitchFamily="34" charset="0"/>
              </a:rPr>
              <a:t>Goal 2: Club Success</a:t>
            </a:r>
            <a:br>
              <a:rPr kumimoji="0" lang="en-US" sz="2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br>
            <a:endParaRPr kumimoji="0" lang="en-US" sz="2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Clubs serve as a welcoming and inspiring environment to those who wish to work to empower women and girls and create information and resources necessary to focus on the most important issues facing women and girls</a:t>
            </a:r>
            <a:r>
              <a:rPr kumimoji="0" lang="en-US" sz="2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p>
        </p:txBody>
      </p:sp>
      <p:sp>
        <p:nvSpPr>
          <p:cNvPr id="28" name="Rectangle 27">
            <a:extLst>
              <a:ext uri="{FF2B5EF4-FFF2-40B4-BE49-F238E27FC236}">
                <a16:creationId xmlns:a16="http://schemas.microsoft.com/office/drawing/2014/main" id="{154552D1-C49E-2B17-67B1-0340D2318489}"/>
              </a:ext>
            </a:extLst>
          </p:cNvPr>
          <p:cNvSpPr/>
          <p:nvPr/>
        </p:nvSpPr>
        <p:spPr>
          <a:xfrm>
            <a:off x="3922242" y="3720072"/>
            <a:ext cx="4384876" cy="3127425"/>
          </a:xfrm>
          <a:prstGeom prst="rect">
            <a:avLst/>
          </a:prstGeom>
          <a:noFill/>
          <a:ln w="19050">
            <a:solidFill>
              <a:srgbClr val="CD3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0" i="0" dirty="0">
              <a:solidFill>
                <a:schemeClr val="tx1"/>
              </a:solidFill>
              <a:latin typeface="Lato" panose="020F0502020204030203" pitchFamily="34" charset="77"/>
            </a:endParaRPr>
          </a:p>
        </p:txBody>
      </p:sp>
      <p:sp>
        <p:nvSpPr>
          <p:cNvPr id="21" name="TextBox 20">
            <a:extLst>
              <a:ext uri="{FF2B5EF4-FFF2-40B4-BE49-F238E27FC236}">
                <a16:creationId xmlns:a16="http://schemas.microsoft.com/office/drawing/2014/main" id="{914C4E31-E694-CBC9-479E-6A30CF118AB4}"/>
              </a:ext>
            </a:extLst>
          </p:cNvPr>
          <p:cNvSpPr txBox="1"/>
          <p:nvPr/>
        </p:nvSpPr>
        <p:spPr>
          <a:xfrm>
            <a:off x="3968542" y="3773835"/>
            <a:ext cx="4384876" cy="304596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CD3463"/>
                </a:solidFill>
                <a:effectLst/>
                <a:uLnTx/>
                <a:uFillTx/>
                <a:latin typeface="Lato" panose="020F0502020204030203" pitchFamily="34" charset="0"/>
                <a:ea typeface="Lato" panose="020F0502020204030203" pitchFamily="34" charset="0"/>
                <a:cs typeface="Lato" panose="020F0502020204030203" pitchFamily="34" charset="0"/>
              </a:rPr>
              <a:t>Goal 3: International Leadership</a:t>
            </a:r>
            <a:br>
              <a:rPr kumimoji="0" lang="en-US" sz="2200" b="1" i="0" u="none" strike="noStrike" kern="1200" cap="none" spc="0" normalizeH="0" baseline="0" noProof="0" dirty="0">
                <a:ln>
                  <a:noFill/>
                </a:ln>
                <a:solidFill>
                  <a:srgbClr val="CD3463"/>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200" b="1" i="0" u="none" strike="noStrike" kern="1200" cap="none" spc="0" normalizeH="0" baseline="0" noProof="0" dirty="0">
                <a:ln>
                  <a:noFill/>
                </a:ln>
                <a:solidFill>
                  <a:srgbClr val="CD3463"/>
                </a:solidFill>
                <a:effectLst/>
                <a:uLnTx/>
                <a:uFillTx/>
                <a:latin typeface="Lato" panose="020F0502020204030203" pitchFamily="34" charset="0"/>
                <a:ea typeface="Lato" panose="020F0502020204030203" pitchFamily="34" charset="0"/>
                <a:cs typeface="Lato" panose="020F0502020204030203" pitchFamily="34" charset="0"/>
              </a:rPr>
              <a:t> &amp; Sustainability</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60" normalizeH="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manages its resources, including both time and money, to meet the vision and ensure the organization’s long-term viability and success. Zonta modernizes its governance structure to align with its strategic plan, ensure innovative thought and allow for effective decision-making.</a:t>
            </a:r>
          </a:p>
        </p:txBody>
      </p:sp>
      <p:sp>
        <p:nvSpPr>
          <p:cNvPr id="30" name="Rectangle 29">
            <a:extLst>
              <a:ext uri="{FF2B5EF4-FFF2-40B4-BE49-F238E27FC236}">
                <a16:creationId xmlns:a16="http://schemas.microsoft.com/office/drawing/2014/main" id="{6FED155F-F597-31CF-8AAA-CF8164AE3E85}"/>
              </a:ext>
            </a:extLst>
          </p:cNvPr>
          <p:cNvSpPr/>
          <p:nvPr/>
        </p:nvSpPr>
        <p:spPr>
          <a:xfrm>
            <a:off x="8453374" y="3720072"/>
            <a:ext cx="3657600" cy="3127425"/>
          </a:xfrm>
          <a:prstGeom prst="rect">
            <a:avLst/>
          </a:prstGeom>
          <a:noFill/>
          <a:ln w="19050">
            <a:solidFill>
              <a:srgbClr val="88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0" i="0" dirty="0">
              <a:solidFill>
                <a:schemeClr val="tx1"/>
              </a:solidFill>
              <a:latin typeface="Lato" panose="020F0502020204030203" pitchFamily="34" charset="77"/>
            </a:endParaRPr>
          </a:p>
        </p:txBody>
      </p:sp>
      <p:sp>
        <p:nvSpPr>
          <p:cNvPr id="23" name="TextBox 22">
            <a:extLst>
              <a:ext uri="{FF2B5EF4-FFF2-40B4-BE49-F238E27FC236}">
                <a16:creationId xmlns:a16="http://schemas.microsoft.com/office/drawing/2014/main" id="{CE6140AD-03E1-9258-FBF6-FC818AD5AFCC}"/>
              </a:ext>
            </a:extLst>
          </p:cNvPr>
          <p:cNvSpPr txBox="1"/>
          <p:nvPr/>
        </p:nvSpPr>
        <p:spPr>
          <a:xfrm>
            <a:off x="8511249" y="3773835"/>
            <a:ext cx="3680751" cy="276896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885BA6"/>
                </a:solidFill>
                <a:effectLst/>
                <a:uLnTx/>
                <a:uFillTx/>
                <a:latin typeface="Lato" panose="020F0502020204030203" pitchFamily="34" charset="0"/>
                <a:ea typeface="Lato" panose="020F0502020204030203" pitchFamily="34" charset="0"/>
                <a:cs typeface="Lato" panose="020F0502020204030203" pitchFamily="34" charset="0"/>
              </a:rPr>
              <a:t>Goal 4: Engagement of Audiences &amp; Alliances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normalizeH="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creates customized pathways to connect to Zonta, develops collaborations with like- minded organizations, </a:t>
            </a:r>
            <a:br>
              <a:rPr kumimoji="0" lang="en-US" sz="2000" b="0" i="0" u="none" strike="noStrike" kern="1200" cap="none" normalizeH="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000" b="0" i="0" u="none" strike="noStrike" kern="1200" cap="none" normalizeH="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and expands revenue streams to further our mission and extend our voice.</a:t>
            </a:r>
          </a:p>
        </p:txBody>
      </p:sp>
      <p:sp>
        <p:nvSpPr>
          <p:cNvPr id="26" name="Rectangle 25">
            <a:extLst>
              <a:ext uri="{FF2B5EF4-FFF2-40B4-BE49-F238E27FC236}">
                <a16:creationId xmlns:a16="http://schemas.microsoft.com/office/drawing/2014/main" id="{B1CE73EC-10B2-4568-64B7-CF5BC06B9F7F}"/>
              </a:ext>
            </a:extLst>
          </p:cNvPr>
          <p:cNvSpPr/>
          <p:nvPr/>
        </p:nvSpPr>
        <p:spPr>
          <a:xfrm>
            <a:off x="0" y="-48313"/>
            <a:ext cx="12192000" cy="166354"/>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FE2E041-19CA-BD61-3F44-B184B5BBBFC4}"/>
              </a:ext>
            </a:extLst>
          </p:cNvPr>
          <p:cNvSpPr txBox="1"/>
          <p:nvPr/>
        </p:nvSpPr>
        <p:spPr>
          <a:xfrm>
            <a:off x="0" y="3247266"/>
            <a:ext cx="12157275" cy="35058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strike="noStrike" kern="1200" cap="none" spc="300" normalizeH="0" noProof="0" dirty="0">
                <a:ln>
                  <a:noFill/>
                </a:ln>
                <a:solidFill>
                  <a:schemeClr val="bg1"/>
                </a:solidFill>
                <a:effectLst/>
                <a:uLnTx/>
                <a:uFill>
                  <a:solidFill>
                    <a:srgbClr val="F5BD47"/>
                  </a:solidFill>
                </a:uFill>
                <a:latin typeface="Lato" panose="020F0502020204030203" pitchFamily="34" charset="0"/>
                <a:ea typeface="Lato" panose="020F0502020204030203" pitchFamily="34" charset="0"/>
                <a:cs typeface="Lato" panose="020F0502020204030203" pitchFamily="34" charset="0"/>
              </a:rPr>
              <a:t>   READINESS FOR THE FUTURE WILL REQUIRE… </a:t>
            </a:r>
          </a:p>
        </p:txBody>
      </p:sp>
      <p:sp>
        <p:nvSpPr>
          <p:cNvPr id="37" name="TextBox 36">
            <a:extLst>
              <a:ext uri="{FF2B5EF4-FFF2-40B4-BE49-F238E27FC236}">
                <a16:creationId xmlns:a16="http://schemas.microsoft.com/office/drawing/2014/main" id="{B2FB13BE-A9B2-BA1B-FDAE-A872A34B9A35}"/>
              </a:ext>
            </a:extLst>
          </p:cNvPr>
          <p:cNvSpPr txBox="1"/>
          <p:nvPr/>
        </p:nvSpPr>
        <p:spPr>
          <a:xfrm>
            <a:off x="2090043" y="1183306"/>
            <a:ext cx="8011914" cy="5909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strike="noStrike" kern="1200" cap="none"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Mission: </a:t>
            </a:r>
            <a:r>
              <a:rPr kumimoji="0" lang="en-US" sz="1800" b="0" i="0" u="none" strike="noStrike" kern="1200" cap="none"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International is a leading global organization of individuals working together to </a:t>
            </a:r>
            <a:r>
              <a:rPr kumimoji="0" lang="en-US" sz="1800" b="1" i="0" u="none" strike="noStrike" kern="1200" cap="none"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build a better world for women and girls.</a:t>
            </a:r>
            <a:endParaRPr kumimoji="0" lang="en-US" sz="1800" b="1" i="0" u="sng" strike="noStrike" kern="1200" cap="none"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38" name="Picture 37" descr="A black background with yellow dots&#10;&#10;Description automatically generated">
            <a:extLst>
              <a:ext uri="{FF2B5EF4-FFF2-40B4-BE49-F238E27FC236}">
                <a16:creationId xmlns:a16="http://schemas.microsoft.com/office/drawing/2014/main" id="{560C8C3C-5C2F-49BA-9197-55C273EC4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5777" y="-1197090"/>
            <a:ext cx="2648890" cy="2895600"/>
          </a:xfrm>
          <a:prstGeom prst="rect">
            <a:avLst/>
          </a:prstGeom>
        </p:spPr>
      </p:pic>
    </p:spTree>
    <p:extLst>
      <p:ext uri="{BB962C8B-B14F-4D97-AF65-F5344CB8AC3E}">
        <p14:creationId xmlns:p14="http://schemas.microsoft.com/office/powerpoint/2010/main" val="173538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normAutofit/>
          </a:bodyPr>
          <a:lstStyle/>
          <a:p>
            <a:r>
              <a:rPr lang="en-US" dirty="0">
                <a:solidFill>
                  <a:srgbClr val="005F71"/>
                </a:solidFill>
              </a:rPr>
              <a:t>2023-2030: Our goals</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a:xfrm>
            <a:off x="9448800" y="6981048"/>
            <a:ext cx="2743200" cy="2170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5149725" y="2506026"/>
            <a:ext cx="6732395" cy="2218830"/>
          </a:xfrm>
        </p:spPr>
        <p:txBody>
          <a:bodyPr>
            <a:noAutofit/>
          </a:bodyPr>
          <a:lstStyle/>
          <a:p>
            <a:pPr marL="22860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Zonta acts as a credible and visible voice on gender equity and delivers initiatives addressing education equality, climate justice, ending gender-based violence, and ensuring women are represented in decision-making positions on an equal basis with men.</a:t>
            </a:r>
          </a:p>
        </p:txBody>
      </p:sp>
      <p:sp>
        <p:nvSpPr>
          <p:cNvPr id="15" name="Text Placeholder 14">
            <a:extLst>
              <a:ext uri="{FF2B5EF4-FFF2-40B4-BE49-F238E27FC236}">
                <a16:creationId xmlns:a16="http://schemas.microsoft.com/office/drawing/2014/main" id="{44F76B4D-E9CA-6C67-C4B5-8A4BFC7B81D4}"/>
              </a:ext>
            </a:extLst>
          </p:cNvPr>
          <p:cNvSpPr>
            <a:spLocks noGrp="1"/>
          </p:cNvSpPr>
          <p:nvPr>
            <p:ph type="body" sz="quarter" idx="18"/>
          </p:nvPr>
        </p:nvSpPr>
        <p:spPr>
          <a:xfrm>
            <a:off x="147957" y="1452763"/>
            <a:ext cx="4517136" cy="4516720"/>
          </a:xfrm>
          <a:gradFill>
            <a:gsLst>
              <a:gs pos="0">
                <a:srgbClr val="F5BD47"/>
              </a:gs>
              <a:gs pos="96000">
                <a:srgbClr val="FED692"/>
              </a:gs>
            </a:gsLst>
          </a:gradFill>
        </p:spPr>
        <p:txBody>
          <a:bodyPr/>
          <a:lstStyle/>
          <a:p>
            <a:r>
              <a:rPr lang="en-US" sz="7200" dirty="0"/>
              <a:t>1</a:t>
            </a:r>
          </a:p>
          <a:p>
            <a:r>
              <a:rPr lang="en-US" dirty="0"/>
              <a:t>Credible and Visible Voice</a:t>
            </a:r>
          </a:p>
        </p:txBody>
      </p:sp>
      <p:pic>
        <p:nvPicPr>
          <p:cNvPr id="40" name="Picture 39" descr="A black background with yellow letters&#10;&#10;Description automatically generated">
            <a:extLst>
              <a:ext uri="{FF2B5EF4-FFF2-40B4-BE49-F238E27FC236}">
                <a16:creationId xmlns:a16="http://schemas.microsoft.com/office/drawing/2014/main" id="{C7207600-D550-8807-8598-944037FCC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sp>
        <p:nvSpPr>
          <p:cNvPr id="50" name="Rectangle 49">
            <a:extLst>
              <a:ext uri="{FF2B5EF4-FFF2-40B4-BE49-F238E27FC236}">
                <a16:creationId xmlns:a16="http://schemas.microsoft.com/office/drawing/2014/main" id="{0C310D75-7F9A-24EA-28FD-94370EFF62EF}"/>
              </a:ext>
            </a:extLst>
          </p:cNvPr>
          <p:cNvSpPr/>
          <p:nvPr/>
        </p:nvSpPr>
        <p:spPr>
          <a:xfrm>
            <a:off x="220632" y="221472"/>
            <a:ext cx="6642856" cy="953464"/>
          </a:xfrm>
          <a:prstGeom prst="rect">
            <a:avLst/>
          </a:prstGeom>
          <a:noFill/>
          <a:ln w="38100">
            <a:solidFill>
              <a:srgbClr val="F5B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19F605B-EEDC-CD37-4626-A7EF6D1A154D}"/>
              </a:ext>
            </a:extLst>
          </p:cNvPr>
          <p:cNvGrpSpPr/>
          <p:nvPr/>
        </p:nvGrpSpPr>
        <p:grpSpPr>
          <a:xfrm>
            <a:off x="407739" y="6222161"/>
            <a:ext cx="11540424" cy="604150"/>
            <a:chOff x="407739" y="6222161"/>
            <a:chExt cx="11540424" cy="604150"/>
          </a:xfrm>
        </p:grpSpPr>
        <p:grpSp>
          <p:nvGrpSpPr>
            <p:cNvPr id="6" name="Group 5">
              <a:extLst>
                <a:ext uri="{FF2B5EF4-FFF2-40B4-BE49-F238E27FC236}">
                  <a16:creationId xmlns:a16="http://schemas.microsoft.com/office/drawing/2014/main" id="{C8001C66-FEBB-7CDE-697F-71FFFAAFBCFD}"/>
                </a:ext>
              </a:extLst>
            </p:cNvPr>
            <p:cNvGrpSpPr/>
            <p:nvPr/>
          </p:nvGrpSpPr>
          <p:grpSpPr>
            <a:xfrm>
              <a:off x="3168621" y="6238224"/>
              <a:ext cx="1618244" cy="548640"/>
              <a:chOff x="2798780" y="6300735"/>
              <a:chExt cx="1618244" cy="548640"/>
            </a:xfrm>
          </p:grpSpPr>
          <p:sp>
            <p:nvSpPr>
              <p:cNvPr id="18" name="Text Placeholder 2">
                <a:extLst>
                  <a:ext uri="{FF2B5EF4-FFF2-40B4-BE49-F238E27FC236}">
                    <a16:creationId xmlns:a16="http://schemas.microsoft.com/office/drawing/2014/main" id="{115F20D8-E4FB-9AC6-C021-0E6B9ED67B2E}"/>
                  </a:ext>
                </a:extLst>
              </p:cNvPr>
              <p:cNvSpPr txBox="1">
                <a:spLocks/>
              </p:cNvSpPr>
              <p:nvPr/>
            </p:nvSpPr>
            <p:spPr>
              <a:xfrm>
                <a:off x="2798780" y="6300735"/>
                <a:ext cx="548640" cy="548640"/>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a:t>
                </a:r>
              </a:p>
            </p:txBody>
          </p:sp>
          <p:sp>
            <p:nvSpPr>
              <p:cNvPr id="19" name="Text Placeholder 6">
                <a:extLst>
                  <a:ext uri="{FF2B5EF4-FFF2-40B4-BE49-F238E27FC236}">
                    <a16:creationId xmlns:a16="http://schemas.microsoft.com/office/drawing/2014/main" id="{92BCD9BF-2AF2-E2BE-29CF-0A7CFD9EA3C0}"/>
                  </a:ext>
                </a:extLst>
              </p:cNvPr>
              <p:cNvSpPr txBox="1">
                <a:spLocks/>
              </p:cNvSpPr>
              <p:nvPr/>
            </p:nvSpPr>
            <p:spPr>
              <a:xfrm>
                <a:off x="3156157" y="6340182"/>
                <a:ext cx="1260867" cy="4697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Club </a:t>
                </a:r>
                <a:br>
                  <a:rPr lang="en-US" sz="1600" dirty="0"/>
                </a:br>
                <a:r>
                  <a:rPr lang="en-US" sz="1600" dirty="0"/>
                  <a:t>Success</a:t>
                </a:r>
              </a:p>
            </p:txBody>
          </p:sp>
        </p:grpSp>
        <p:grpSp>
          <p:nvGrpSpPr>
            <p:cNvPr id="7" name="Group 6">
              <a:extLst>
                <a:ext uri="{FF2B5EF4-FFF2-40B4-BE49-F238E27FC236}">
                  <a16:creationId xmlns:a16="http://schemas.microsoft.com/office/drawing/2014/main" id="{167C76CE-1B97-C36D-8596-7093D5CC7C85}"/>
                </a:ext>
              </a:extLst>
            </p:cNvPr>
            <p:cNvGrpSpPr/>
            <p:nvPr/>
          </p:nvGrpSpPr>
          <p:grpSpPr>
            <a:xfrm>
              <a:off x="5446315" y="6277671"/>
              <a:ext cx="2869828" cy="548640"/>
              <a:chOff x="5220002" y="6307054"/>
              <a:chExt cx="2869828" cy="548640"/>
            </a:xfrm>
          </p:grpSpPr>
          <p:sp>
            <p:nvSpPr>
              <p:cNvPr id="16" name="Text Placeholder 7">
                <a:extLst>
                  <a:ext uri="{FF2B5EF4-FFF2-40B4-BE49-F238E27FC236}">
                    <a16:creationId xmlns:a16="http://schemas.microsoft.com/office/drawing/2014/main" id="{98101A92-06F0-6492-31F1-2C2EB0156FEE}"/>
                  </a:ext>
                </a:extLst>
              </p:cNvPr>
              <p:cNvSpPr txBox="1">
                <a:spLocks/>
              </p:cNvSpPr>
              <p:nvPr/>
            </p:nvSpPr>
            <p:spPr>
              <a:xfrm>
                <a:off x="5718596" y="6307113"/>
                <a:ext cx="2371234"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International Leadership </a:t>
                </a:r>
                <a:br>
                  <a:rPr lang="en-US" sz="1600" dirty="0"/>
                </a:br>
                <a:r>
                  <a:rPr lang="en-US" sz="1600" dirty="0"/>
                  <a:t>&amp; Sustainability</a:t>
                </a:r>
              </a:p>
            </p:txBody>
          </p:sp>
          <p:sp>
            <p:nvSpPr>
              <p:cNvPr id="17" name="Text Placeholder 2">
                <a:extLst>
                  <a:ext uri="{FF2B5EF4-FFF2-40B4-BE49-F238E27FC236}">
                    <a16:creationId xmlns:a16="http://schemas.microsoft.com/office/drawing/2014/main" id="{5B8A91CC-CDFF-7593-6090-33D97D1446BA}"/>
                  </a:ext>
                </a:extLst>
              </p:cNvPr>
              <p:cNvSpPr txBox="1">
                <a:spLocks/>
              </p:cNvSpPr>
              <p:nvPr/>
            </p:nvSpPr>
            <p:spPr>
              <a:xfrm>
                <a:off x="5220002" y="6307054"/>
                <a:ext cx="548640" cy="548640"/>
              </a:xfrm>
              <a:prstGeom prst="ellipse">
                <a:avLst/>
              </a:prstGeom>
              <a:gradFill>
                <a:gsLst>
                  <a:gs pos="0">
                    <a:srgbClr val="CD3463"/>
                  </a:gs>
                  <a:gs pos="96000">
                    <a:srgbClr val="8C3F5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3</a:t>
                </a:r>
              </a:p>
            </p:txBody>
          </p:sp>
        </p:grpSp>
        <p:grpSp>
          <p:nvGrpSpPr>
            <p:cNvPr id="9" name="Group 8">
              <a:extLst>
                <a:ext uri="{FF2B5EF4-FFF2-40B4-BE49-F238E27FC236}">
                  <a16:creationId xmlns:a16="http://schemas.microsoft.com/office/drawing/2014/main" id="{1AD372A3-AF4F-6253-BCA8-4C4F6629F8CB}"/>
                </a:ext>
              </a:extLst>
            </p:cNvPr>
            <p:cNvGrpSpPr/>
            <p:nvPr/>
          </p:nvGrpSpPr>
          <p:grpSpPr>
            <a:xfrm>
              <a:off x="8975594" y="6235657"/>
              <a:ext cx="2972569" cy="565885"/>
              <a:chOff x="8914631" y="6284397"/>
              <a:chExt cx="2972569" cy="565885"/>
            </a:xfrm>
          </p:grpSpPr>
          <p:sp>
            <p:nvSpPr>
              <p:cNvPr id="13" name="Text Placeholder 8">
                <a:extLst>
                  <a:ext uri="{FF2B5EF4-FFF2-40B4-BE49-F238E27FC236}">
                    <a16:creationId xmlns:a16="http://schemas.microsoft.com/office/drawing/2014/main" id="{4DCF873D-2970-C69B-8244-AB8C64FF2C8A}"/>
                  </a:ext>
                </a:extLst>
              </p:cNvPr>
              <p:cNvSpPr txBox="1">
                <a:spLocks/>
              </p:cNvSpPr>
              <p:nvPr/>
            </p:nvSpPr>
            <p:spPr>
              <a:xfrm>
                <a:off x="9259721" y="6299395"/>
                <a:ext cx="2627479" cy="5508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Engagement of </a:t>
                </a:r>
                <a:br>
                  <a:rPr lang="en-US" sz="1600" dirty="0"/>
                </a:br>
                <a:r>
                  <a:rPr lang="en-US" sz="1600" dirty="0"/>
                  <a:t>Audiences and Alliances</a:t>
                </a:r>
              </a:p>
            </p:txBody>
          </p:sp>
          <p:sp>
            <p:nvSpPr>
              <p:cNvPr id="14" name="Text Placeholder 2">
                <a:extLst>
                  <a:ext uri="{FF2B5EF4-FFF2-40B4-BE49-F238E27FC236}">
                    <a16:creationId xmlns:a16="http://schemas.microsoft.com/office/drawing/2014/main" id="{37F64E57-EFB1-FEEC-D8EB-4C2B75BBE849}"/>
                  </a:ext>
                </a:extLst>
              </p:cNvPr>
              <p:cNvSpPr txBox="1">
                <a:spLocks/>
              </p:cNvSpPr>
              <p:nvPr/>
            </p:nvSpPr>
            <p:spPr>
              <a:xfrm>
                <a:off x="8914631" y="6284397"/>
                <a:ext cx="551347" cy="550887"/>
              </a:xfrm>
              <a:prstGeom prst="ellipse">
                <a:avLst/>
              </a:prstGeom>
              <a:gradFill>
                <a:gsLst>
                  <a:gs pos="0">
                    <a:srgbClr val="9B74B3"/>
                  </a:gs>
                  <a:gs pos="96000">
                    <a:srgbClr val="885BA6"/>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4</a:t>
                </a:r>
              </a:p>
            </p:txBody>
          </p:sp>
        </p:grpSp>
        <p:grpSp>
          <p:nvGrpSpPr>
            <p:cNvPr id="10" name="Group 9">
              <a:extLst>
                <a:ext uri="{FF2B5EF4-FFF2-40B4-BE49-F238E27FC236}">
                  <a16:creationId xmlns:a16="http://schemas.microsoft.com/office/drawing/2014/main" id="{1B902BA1-1445-C199-A4D1-D2B48D81C618}"/>
                </a:ext>
              </a:extLst>
            </p:cNvPr>
            <p:cNvGrpSpPr/>
            <p:nvPr/>
          </p:nvGrpSpPr>
          <p:grpSpPr>
            <a:xfrm>
              <a:off x="407739" y="6222161"/>
              <a:ext cx="1911216" cy="548640"/>
              <a:chOff x="63681" y="6300735"/>
              <a:chExt cx="1911216" cy="548640"/>
            </a:xfrm>
          </p:grpSpPr>
          <p:sp>
            <p:nvSpPr>
              <p:cNvPr id="11" name="Text Placeholder 2">
                <a:extLst>
                  <a:ext uri="{FF2B5EF4-FFF2-40B4-BE49-F238E27FC236}">
                    <a16:creationId xmlns:a16="http://schemas.microsoft.com/office/drawing/2014/main" id="{DC2A1F43-3135-BB1E-6DD0-DD03390ED941}"/>
                  </a:ext>
                </a:extLst>
              </p:cNvPr>
              <p:cNvSpPr txBox="1">
                <a:spLocks/>
              </p:cNvSpPr>
              <p:nvPr/>
            </p:nvSpPr>
            <p:spPr>
              <a:xfrm>
                <a:off x="63681" y="6300735"/>
                <a:ext cx="548640" cy="548640"/>
              </a:xfrm>
              <a:prstGeom prst="ellipse">
                <a:avLst/>
              </a:prstGeom>
              <a:gradFill>
                <a:gsLst>
                  <a:gs pos="0">
                    <a:srgbClr val="FED692"/>
                  </a:gs>
                  <a:gs pos="96000">
                    <a:srgbClr val="F5BD4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1</a:t>
                </a:r>
              </a:p>
            </p:txBody>
          </p:sp>
          <p:sp>
            <p:nvSpPr>
              <p:cNvPr id="12" name="Text Placeholder 7">
                <a:extLst>
                  <a:ext uri="{FF2B5EF4-FFF2-40B4-BE49-F238E27FC236}">
                    <a16:creationId xmlns:a16="http://schemas.microsoft.com/office/drawing/2014/main" id="{FDAEBEAF-B683-1BE6-59CF-BD3EB5EBFD82}"/>
                  </a:ext>
                </a:extLst>
              </p:cNvPr>
              <p:cNvSpPr txBox="1">
                <a:spLocks/>
              </p:cNvSpPr>
              <p:nvPr/>
            </p:nvSpPr>
            <p:spPr>
              <a:xfrm>
                <a:off x="587298" y="6367592"/>
                <a:ext cx="1387599"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Credible and </a:t>
                </a:r>
                <a:br>
                  <a:rPr lang="en-US" sz="1600" dirty="0"/>
                </a:br>
                <a:r>
                  <a:rPr lang="en-US" sz="1600" dirty="0"/>
                  <a:t>Visible Voice</a:t>
                </a:r>
              </a:p>
            </p:txBody>
          </p:sp>
        </p:grpSp>
      </p:grpSp>
    </p:spTree>
    <p:extLst>
      <p:ext uri="{BB962C8B-B14F-4D97-AF65-F5344CB8AC3E}">
        <p14:creationId xmlns:p14="http://schemas.microsoft.com/office/powerpoint/2010/main" val="416494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0" y="0"/>
            <a:ext cx="6096000" cy="6858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ACA6E"/>
            </a:solidFill>
          </p:spPr>
          <p:txBody>
            <a:bodyPr/>
            <a:lstStyle/>
            <a:p>
              <a:endParaRPr lang="en-US" sz="1440"/>
            </a:p>
          </p:txBody>
        </p:sp>
      </p:grpSp>
      <p:sp>
        <p:nvSpPr>
          <p:cNvPr id="4" name="AutoShape 4"/>
          <p:cNvSpPr/>
          <p:nvPr/>
        </p:nvSpPr>
        <p:spPr>
          <a:xfrm>
            <a:off x="-5" y="5491642"/>
            <a:ext cx="12192006" cy="17836"/>
          </a:xfrm>
          <a:prstGeom prst="line">
            <a:avLst/>
          </a:prstGeom>
          <a:ln w="9525" cap="flat">
            <a:solidFill>
              <a:srgbClr val="843A05">
                <a:alpha val="34902"/>
              </a:srgbClr>
            </a:solidFill>
            <a:prstDash val="solid"/>
            <a:headEnd type="none" w="sm" len="sm"/>
            <a:tailEnd type="none" w="sm" len="sm"/>
          </a:ln>
        </p:spPr>
        <p:txBody>
          <a:bodyPr/>
          <a:lstStyle/>
          <a:p>
            <a:endParaRPr lang="en-US" sz="1440"/>
          </a:p>
        </p:txBody>
      </p:sp>
      <p:sp>
        <p:nvSpPr>
          <p:cNvPr id="5" name="Freeform 5"/>
          <p:cNvSpPr/>
          <p:nvPr/>
        </p:nvSpPr>
        <p:spPr>
          <a:xfrm>
            <a:off x="5633115" y="2558657"/>
            <a:ext cx="925772" cy="925772"/>
          </a:xfrm>
          <a:custGeom>
            <a:avLst/>
            <a:gdLst/>
            <a:ahLst/>
            <a:cxnLst/>
            <a:rect l="l" t="t" r="r" b="b"/>
            <a:pathLst>
              <a:path w="1157215" h="1157215">
                <a:moveTo>
                  <a:pt x="0" y="0"/>
                </a:moveTo>
                <a:lnTo>
                  <a:pt x="1157214" y="0"/>
                </a:lnTo>
                <a:lnTo>
                  <a:pt x="1157214" y="1157215"/>
                </a:lnTo>
                <a:lnTo>
                  <a:pt x="0" y="11572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440"/>
          </a:p>
        </p:txBody>
      </p:sp>
      <p:sp>
        <p:nvSpPr>
          <p:cNvPr id="6" name="Freeform 6"/>
          <p:cNvSpPr/>
          <p:nvPr/>
        </p:nvSpPr>
        <p:spPr>
          <a:xfrm>
            <a:off x="2006445" y="6297005"/>
            <a:ext cx="1789697" cy="451898"/>
          </a:xfrm>
          <a:custGeom>
            <a:avLst/>
            <a:gdLst/>
            <a:ahLst/>
            <a:cxnLst/>
            <a:rect l="l" t="t" r="r" b="b"/>
            <a:pathLst>
              <a:path w="2237121" h="564873">
                <a:moveTo>
                  <a:pt x="0" y="0"/>
                </a:moveTo>
                <a:lnTo>
                  <a:pt x="2237121" y="0"/>
                </a:lnTo>
                <a:lnTo>
                  <a:pt x="2237121" y="564873"/>
                </a:lnTo>
                <a:lnTo>
                  <a:pt x="0" y="564873"/>
                </a:lnTo>
                <a:lnTo>
                  <a:pt x="0" y="0"/>
                </a:lnTo>
                <a:close/>
              </a:path>
            </a:pathLst>
          </a:custGeom>
          <a:blipFill>
            <a:blip r:embed="rId4"/>
            <a:stretch>
              <a:fillRect/>
            </a:stretch>
          </a:blipFill>
        </p:spPr>
        <p:txBody>
          <a:bodyPr/>
          <a:lstStyle/>
          <a:p>
            <a:endParaRPr lang="en-US" sz="1440"/>
          </a:p>
        </p:txBody>
      </p:sp>
      <p:grpSp>
        <p:nvGrpSpPr>
          <p:cNvPr id="7" name="Group 7"/>
          <p:cNvGrpSpPr/>
          <p:nvPr/>
        </p:nvGrpSpPr>
        <p:grpSpPr>
          <a:xfrm>
            <a:off x="1092666" y="5723772"/>
            <a:ext cx="256769" cy="25676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grpSp>
        <p:nvGrpSpPr>
          <p:cNvPr id="9" name="Group 9"/>
          <p:cNvGrpSpPr/>
          <p:nvPr/>
        </p:nvGrpSpPr>
        <p:grpSpPr>
          <a:xfrm>
            <a:off x="6942308" y="5736170"/>
            <a:ext cx="256769" cy="25676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sp>
        <p:nvSpPr>
          <p:cNvPr id="11" name="AutoShape 11"/>
          <p:cNvSpPr/>
          <p:nvPr/>
        </p:nvSpPr>
        <p:spPr>
          <a:xfrm flipV="1">
            <a:off x="0" y="4438845"/>
            <a:ext cx="12192000" cy="17836"/>
          </a:xfrm>
          <a:prstGeom prst="line">
            <a:avLst/>
          </a:prstGeom>
          <a:ln w="9525" cap="flat">
            <a:solidFill>
              <a:srgbClr val="843A05">
                <a:alpha val="34902"/>
              </a:srgbClr>
            </a:solidFill>
            <a:prstDash val="solid"/>
            <a:headEnd type="none" w="sm" len="sm"/>
            <a:tailEnd type="none" w="sm" len="sm"/>
          </a:ln>
        </p:spPr>
        <p:txBody>
          <a:bodyPr/>
          <a:lstStyle/>
          <a:p>
            <a:endParaRPr lang="en-US" sz="1440"/>
          </a:p>
        </p:txBody>
      </p:sp>
      <p:grpSp>
        <p:nvGrpSpPr>
          <p:cNvPr id="12" name="Group 12"/>
          <p:cNvGrpSpPr/>
          <p:nvPr/>
        </p:nvGrpSpPr>
        <p:grpSpPr>
          <a:xfrm>
            <a:off x="1092666" y="3820975"/>
            <a:ext cx="256769" cy="256769"/>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grpSp>
        <p:nvGrpSpPr>
          <p:cNvPr id="14" name="Group 14"/>
          <p:cNvGrpSpPr/>
          <p:nvPr/>
        </p:nvGrpSpPr>
        <p:grpSpPr>
          <a:xfrm>
            <a:off x="6942308" y="3833372"/>
            <a:ext cx="256769" cy="256769"/>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grpSp>
        <p:nvGrpSpPr>
          <p:cNvPr id="16" name="Group 16"/>
          <p:cNvGrpSpPr/>
          <p:nvPr/>
        </p:nvGrpSpPr>
        <p:grpSpPr>
          <a:xfrm>
            <a:off x="1092666" y="4662056"/>
            <a:ext cx="256769" cy="256769"/>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grpSp>
        <p:nvGrpSpPr>
          <p:cNvPr id="18" name="Group 18"/>
          <p:cNvGrpSpPr/>
          <p:nvPr/>
        </p:nvGrpSpPr>
        <p:grpSpPr>
          <a:xfrm>
            <a:off x="6942308" y="4674455"/>
            <a:ext cx="256769" cy="256769"/>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sp>
        <p:nvSpPr>
          <p:cNvPr id="20" name="Freeform 20"/>
          <p:cNvSpPr/>
          <p:nvPr/>
        </p:nvSpPr>
        <p:spPr>
          <a:xfrm>
            <a:off x="1753632" y="307850"/>
            <a:ext cx="2548653" cy="2548653"/>
          </a:xfrm>
          <a:custGeom>
            <a:avLst/>
            <a:gdLst/>
            <a:ahLst/>
            <a:cxnLst/>
            <a:rect l="l" t="t" r="r" b="b"/>
            <a:pathLst>
              <a:path w="3185816" h="3185816">
                <a:moveTo>
                  <a:pt x="0" y="0"/>
                </a:moveTo>
                <a:lnTo>
                  <a:pt x="3185816" y="0"/>
                </a:lnTo>
                <a:lnTo>
                  <a:pt x="3185816" y="3185816"/>
                </a:lnTo>
                <a:lnTo>
                  <a:pt x="0" y="31858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440"/>
          </a:p>
        </p:txBody>
      </p:sp>
      <p:sp>
        <p:nvSpPr>
          <p:cNvPr id="21" name="Freeform 21"/>
          <p:cNvSpPr/>
          <p:nvPr/>
        </p:nvSpPr>
        <p:spPr>
          <a:xfrm>
            <a:off x="1810743" y="364961"/>
            <a:ext cx="2434430" cy="2434430"/>
          </a:xfrm>
          <a:custGeom>
            <a:avLst/>
            <a:gdLst/>
            <a:ahLst/>
            <a:cxnLst/>
            <a:rect l="l" t="t" r="r" b="b"/>
            <a:pathLst>
              <a:path w="3043038" h="3043038">
                <a:moveTo>
                  <a:pt x="0" y="0"/>
                </a:moveTo>
                <a:lnTo>
                  <a:pt x="3043038" y="0"/>
                </a:lnTo>
                <a:lnTo>
                  <a:pt x="3043038" y="3043038"/>
                </a:lnTo>
                <a:lnTo>
                  <a:pt x="0" y="3043038"/>
                </a:lnTo>
                <a:lnTo>
                  <a:pt x="0" y="0"/>
                </a:lnTo>
                <a:close/>
              </a:path>
            </a:pathLst>
          </a:custGeom>
          <a:blipFill>
            <a:blip r:embed="rId7">
              <a:alphaModFix amt="67000"/>
              <a:extLst>
                <a:ext uri="{96DAC541-7B7A-43D3-8B79-37D633B846F1}">
                  <asvg:svgBlip xmlns:asvg="http://schemas.microsoft.com/office/drawing/2016/SVG/main" r:embed="rId8"/>
                </a:ext>
              </a:extLst>
            </a:blip>
            <a:stretch>
              <a:fillRect/>
            </a:stretch>
          </a:blipFill>
        </p:spPr>
        <p:txBody>
          <a:bodyPr/>
          <a:lstStyle/>
          <a:p>
            <a:endParaRPr lang="en-US" sz="1440"/>
          </a:p>
        </p:txBody>
      </p:sp>
      <p:grpSp>
        <p:nvGrpSpPr>
          <p:cNvPr id="22" name="Group 22"/>
          <p:cNvGrpSpPr/>
          <p:nvPr/>
        </p:nvGrpSpPr>
        <p:grpSpPr>
          <a:xfrm>
            <a:off x="2293023" y="1948184"/>
            <a:ext cx="411222" cy="289238"/>
            <a:chOff x="0" y="0"/>
            <a:chExt cx="162458" cy="114267"/>
          </a:xfrm>
        </p:grpSpPr>
        <p:sp>
          <p:nvSpPr>
            <p:cNvPr id="23" name="Freeform 23"/>
            <p:cNvSpPr/>
            <p:nvPr/>
          </p:nvSpPr>
          <p:spPr>
            <a:xfrm>
              <a:off x="0" y="0"/>
              <a:ext cx="162458" cy="114267"/>
            </a:xfrm>
            <a:custGeom>
              <a:avLst/>
              <a:gdLst/>
              <a:ahLst/>
              <a:cxnLst/>
              <a:rect l="l" t="t" r="r" b="b"/>
              <a:pathLst>
                <a:path w="162458" h="114267">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p:spPr>
          <p:txBody>
            <a:bodyPr/>
            <a:lstStyle/>
            <a:p>
              <a:endParaRPr lang="en-US" sz="1440"/>
            </a:p>
          </p:txBody>
        </p:sp>
        <p:sp>
          <p:nvSpPr>
            <p:cNvPr id="24" name="TextBox 24"/>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grpSp>
        <p:nvGrpSpPr>
          <p:cNvPr id="25" name="Group 25"/>
          <p:cNvGrpSpPr/>
          <p:nvPr/>
        </p:nvGrpSpPr>
        <p:grpSpPr>
          <a:xfrm>
            <a:off x="2822347" y="1715105"/>
            <a:ext cx="411222" cy="522318"/>
            <a:chOff x="0" y="0"/>
            <a:chExt cx="162458" cy="206348"/>
          </a:xfrm>
        </p:grpSpPr>
        <p:sp>
          <p:nvSpPr>
            <p:cNvPr id="26" name="Freeform 26"/>
            <p:cNvSpPr/>
            <p:nvPr/>
          </p:nvSpPr>
          <p:spPr>
            <a:xfrm>
              <a:off x="0" y="0"/>
              <a:ext cx="162458" cy="206348"/>
            </a:xfrm>
            <a:custGeom>
              <a:avLst/>
              <a:gdLst/>
              <a:ahLst/>
              <a:cxnLst/>
              <a:rect l="l" t="t" r="r" b="b"/>
              <a:pathLst>
                <a:path w="162458" h="206348">
                  <a:moveTo>
                    <a:pt x="81229" y="0"/>
                  </a:moveTo>
                  <a:lnTo>
                    <a:pt x="81229" y="0"/>
                  </a:lnTo>
                  <a:cubicBezTo>
                    <a:pt x="102772" y="0"/>
                    <a:pt x="123433" y="8558"/>
                    <a:pt x="138667" y="23791"/>
                  </a:cubicBezTo>
                  <a:cubicBezTo>
                    <a:pt x="153900" y="39025"/>
                    <a:pt x="162458" y="59686"/>
                    <a:pt x="162458" y="81229"/>
                  </a:cubicBezTo>
                  <a:lnTo>
                    <a:pt x="162458" y="125118"/>
                  </a:lnTo>
                  <a:cubicBezTo>
                    <a:pt x="162458" y="146662"/>
                    <a:pt x="153900" y="167323"/>
                    <a:pt x="138667" y="182556"/>
                  </a:cubicBezTo>
                  <a:cubicBezTo>
                    <a:pt x="123433" y="197790"/>
                    <a:pt x="102772" y="206348"/>
                    <a:pt x="81229" y="206348"/>
                  </a:cubicBezTo>
                  <a:lnTo>
                    <a:pt x="81229" y="206348"/>
                  </a:lnTo>
                  <a:cubicBezTo>
                    <a:pt x="59686" y="206348"/>
                    <a:pt x="39025" y="197790"/>
                    <a:pt x="23791" y="182556"/>
                  </a:cubicBezTo>
                  <a:cubicBezTo>
                    <a:pt x="8558" y="167323"/>
                    <a:pt x="0" y="146662"/>
                    <a:pt x="0" y="125118"/>
                  </a:cubicBezTo>
                  <a:lnTo>
                    <a:pt x="0" y="81229"/>
                  </a:lnTo>
                  <a:cubicBezTo>
                    <a:pt x="0" y="59686"/>
                    <a:pt x="8558" y="39025"/>
                    <a:pt x="23791" y="23791"/>
                  </a:cubicBezTo>
                  <a:cubicBezTo>
                    <a:pt x="39025" y="8558"/>
                    <a:pt x="59686" y="0"/>
                    <a:pt x="81229" y="0"/>
                  </a:cubicBezTo>
                  <a:close/>
                </a:path>
              </a:pathLst>
            </a:custGeom>
            <a:solidFill>
              <a:srgbClr val="FACA6E"/>
            </a:solidFill>
          </p:spPr>
          <p:txBody>
            <a:bodyPr/>
            <a:lstStyle/>
            <a:p>
              <a:endParaRPr lang="en-US" sz="1440"/>
            </a:p>
          </p:txBody>
        </p:sp>
        <p:sp>
          <p:nvSpPr>
            <p:cNvPr id="27" name="TextBox 27"/>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grpSp>
        <p:nvGrpSpPr>
          <p:cNvPr id="28" name="Group 28"/>
          <p:cNvGrpSpPr/>
          <p:nvPr/>
        </p:nvGrpSpPr>
        <p:grpSpPr>
          <a:xfrm>
            <a:off x="3317390" y="1532255"/>
            <a:ext cx="411222" cy="705166"/>
            <a:chOff x="0" y="0"/>
            <a:chExt cx="162458" cy="278584"/>
          </a:xfrm>
        </p:grpSpPr>
        <p:sp>
          <p:nvSpPr>
            <p:cNvPr id="29" name="Freeform 29"/>
            <p:cNvSpPr/>
            <p:nvPr/>
          </p:nvSpPr>
          <p:spPr>
            <a:xfrm>
              <a:off x="0" y="0"/>
              <a:ext cx="162458" cy="278584"/>
            </a:xfrm>
            <a:custGeom>
              <a:avLst/>
              <a:gdLst/>
              <a:ahLst/>
              <a:cxnLst/>
              <a:rect l="l" t="t" r="r" b="b"/>
              <a:pathLst>
                <a:path w="162458" h="278584">
                  <a:moveTo>
                    <a:pt x="81229" y="0"/>
                  </a:moveTo>
                  <a:lnTo>
                    <a:pt x="81229" y="0"/>
                  </a:lnTo>
                  <a:cubicBezTo>
                    <a:pt x="102772" y="0"/>
                    <a:pt x="123433" y="8558"/>
                    <a:pt x="138667" y="23791"/>
                  </a:cubicBezTo>
                  <a:cubicBezTo>
                    <a:pt x="153900" y="39025"/>
                    <a:pt x="162458" y="59686"/>
                    <a:pt x="162458" y="81229"/>
                  </a:cubicBezTo>
                  <a:lnTo>
                    <a:pt x="162458" y="197355"/>
                  </a:lnTo>
                  <a:cubicBezTo>
                    <a:pt x="162458" y="218899"/>
                    <a:pt x="153900" y="239560"/>
                    <a:pt x="138667" y="254793"/>
                  </a:cubicBezTo>
                  <a:cubicBezTo>
                    <a:pt x="123433" y="270026"/>
                    <a:pt x="102772" y="278584"/>
                    <a:pt x="81229" y="278584"/>
                  </a:cubicBezTo>
                  <a:lnTo>
                    <a:pt x="81229" y="278584"/>
                  </a:lnTo>
                  <a:cubicBezTo>
                    <a:pt x="59686" y="278584"/>
                    <a:pt x="39025" y="270026"/>
                    <a:pt x="23791" y="254793"/>
                  </a:cubicBezTo>
                  <a:cubicBezTo>
                    <a:pt x="8558" y="239560"/>
                    <a:pt x="0" y="218899"/>
                    <a:pt x="0" y="197355"/>
                  </a:cubicBezTo>
                  <a:lnTo>
                    <a:pt x="0" y="81229"/>
                  </a:lnTo>
                  <a:cubicBezTo>
                    <a:pt x="0" y="59686"/>
                    <a:pt x="8558" y="39025"/>
                    <a:pt x="23791" y="23791"/>
                  </a:cubicBezTo>
                  <a:cubicBezTo>
                    <a:pt x="39025" y="8558"/>
                    <a:pt x="59686" y="0"/>
                    <a:pt x="81229" y="0"/>
                  </a:cubicBezTo>
                  <a:close/>
                </a:path>
              </a:pathLst>
            </a:custGeom>
            <a:solidFill>
              <a:srgbClr val="FACA6E"/>
            </a:solidFill>
          </p:spPr>
          <p:txBody>
            <a:bodyPr/>
            <a:lstStyle/>
            <a:p>
              <a:endParaRPr lang="en-US" sz="1440"/>
            </a:p>
          </p:txBody>
        </p:sp>
        <p:sp>
          <p:nvSpPr>
            <p:cNvPr id="30" name="TextBox 30"/>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sp>
        <p:nvSpPr>
          <p:cNvPr id="31" name="Freeform 31"/>
          <p:cNvSpPr/>
          <p:nvPr/>
        </p:nvSpPr>
        <p:spPr>
          <a:xfrm>
            <a:off x="3374663" y="945962"/>
            <a:ext cx="279955" cy="586293"/>
          </a:xfrm>
          <a:custGeom>
            <a:avLst/>
            <a:gdLst/>
            <a:ahLst/>
            <a:cxnLst/>
            <a:rect l="l" t="t" r="r" b="b"/>
            <a:pathLst>
              <a:path w="349944" h="732866">
                <a:moveTo>
                  <a:pt x="0" y="0"/>
                </a:moveTo>
                <a:lnTo>
                  <a:pt x="349943" y="0"/>
                </a:lnTo>
                <a:lnTo>
                  <a:pt x="349943" y="732866"/>
                </a:lnTo>
                <a:lnTo>
                  <a:pt x="0" y="73286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440"/>
          </a:p>
        </p:txBody>
      </p:sp>
      <p:sp>
        <p:nvSpPr>
          <p:cNvPr id="32" name="Freeform 32"/>
          <p:cNvSpPr/>
          <p:nvPr/>
        </p:nvSpPr>
        <p:spPr>
          <a:xfrm>
            <a:off x="7940187" y="372080"/>
            <a:ext cx="2407626" cy="2407626"/>
          </a:xfrm>
          <a:custGeom>
            <a:avLst/>
            <a:gdLst/>
            <a:ahLst/>
            <a:cxnLst/>
            <a:rect l="l" t="t" r="r" b="b"/>
            <a:pathLst>
              <a:path w="3009532" h="3009532">
                <a:moveTo>
                  <a:pt x="0" y="0"/>
                </a:moveTo>
                <a:lnTo>
                  <a:pt x="3009532" y="0"/>
                </a:lnTo>
                <a:lnTo>
                  <a:pt x="3009532" y="3009531"/>
                </a:lnTo>
                <a:lnTo>
                  <a:pt x="0" y="30095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440"/>
          </a:p>
        </p:txBody>
      </p:sp>
      <p:sp>
        <p:nvSpPr>
          <p:cNvPr id="33" name="Freeform 33"/>
          <p:cNvSpPr/>
          <p:nvPr/>
        </p:nvSpPr>
        <p:spPr>
          <a:xfrm>
            <a:off x="7869674" y="301566"/>
            <a:ext cx="2548653" cy="2548653"/>
          </a:xfrm>
          <a:custGeom>
            <a:avLst/>
            <a:gdLst/>
            <a:ahLst/>
            <a:cxnLst/>
            <a:rect l="l" t="t" r="r" b="b"/>
            <a:pathLst>
              <a:path w="3185816" h="3185816">
                <a:moveTo>
                  <a:pt x="0" y="0"/>
                </a:moveTo>
                <a:lnTo>
                  <a:pt x="3185816" y="0"/>
                </a:lnTo>
                <a:lnTo>
                  <a:pt x="3185816" y="3185817"/>
                </a:lnTo>
                <a:lnTo>
                  <a:pt x="0" y="3185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440"/>
          </a:p>
        </p:txBody>
      </p:sp>
      <p:sp>
        <p:nvSpPr>
          <p:cNvPr id="34" name="Freeform 34"/>
          <p:cNvSpPr/>
          <p:nvPr/>
        </p:nvSpPr>
        <p:spPr>
          <a:xfrm>
            <a:off x="7926785" y="358678"/>
            <a:ext cx="2434430" cy="2434430"/>
          </a:xfrm>
          <a:custGeom>
            <a:avLst/>
            <a:gdLst/>
            <a:ahLst/>
            <a:cxnLst/>
            <a:rect l="l" t="t" r="r" b="b"/>
            <a:pathLst>
              <a:path w="3043038" h="3043038">
                <a:moveTo>
                  <a:pt x="0" y="0"/>
                </a:moveTo>
                <a:lnTo>
                  <a:pt x="3043038" y="0"/>
                </a:lnTo>
                <a:lnTo>
                  <a:pt x="3043038" y="3043037"/>
                </a:lnTo>
                <a:lnTo>
                  <a:pt x="0" y="3043037"/>
                </a:lnTo>
                <a:lnTo>
                  <a:pt x="0" y="0"/>
                </a:lnTo>
                <a:close/>
              </a:path>
            </a:pathLst>
          </a:custGeom>
          <a:blipFill>
            <a:blip r:embed="rId7">
              <a:alphaModFix amt="67000"/>
              <a:extLst>
                <a:ext uri="{96DAC541-7B7A-43D3-8B79-37D633B846F1}">
                  <asvg:svgBlip xmlns:asvg="http://schemas.microsoft.com/office/drawing/2016/SVG/main" r:embed="rId13"/>
                </a:ext>
              </a:extLst>
            </a:blip>
            <a:stretch>
              <a:fillRect/>
            </a:stretch>
          </a:blipFill>
        </p:spPr>
        <p:txBody>
          <a:bodyPr/>
          <a:lstStyle/>
          <a:p>
            <a:endParaRPr lang="en-US" sz="1440"/>
          </a:p>
        </p:txBody>
      </p:sp>
      <p:grpSp>
        <p:nvGrpSpPr>
          <p:cNvPr id="35" name="Group 35"/>
          <p:cNvGrpSpPr/>
          <p:nvPr/>
        </p:nvGrpSpPr>
        <p:grpSpPr>
          <a:xfrm>
            <a:off x="8422730" y="1906652"/>
            <a:ext cx="411222" cy="289238"/>
            <a:chOff x="0" y="0"/>
            <a:chExt cx="162458" cy="114267"/>
          </a:xfrm>
        </p:grpSpPr>
        <p:sp>
          <p:nvSpPr>
            <p:cNvPr id="36" name="Freeform 36"/>
            <p:cNvSpPr/>
            <p:nvPr/>
          </p:nvSpPr>
          <p:spPr>
            <a:xfrm>
              <a:off x="0" y="0"/>
              <a:ext cx="162458" cy="114267"/>
            </a:xfrm>
            <a:custGeom>
              <a:avLst/>
              <a:gdLst/>
              <a:ahLst/>
              <a:cxnLst/>
              <a:rect l="l" t="t" r="r" b="b"/>
              <a:pathLst>
                <a:path w="162458" h="114267">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p:spPr>
          <p:txBody>
            <a:bodyPr/>
            <a:lstStyle/>
            <a:p>
              <a:endParaRPr lang="en-US" sz="1440"/>
            </a:p>
          </p:txBody>
        </p:sp>
        <p:sp>
          <p:nvSpPr>
            <p:cNvPr id="37" name="TextBox 37"/>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grpSp>
        <p:nvGrpSpPr>
          <p:cNvPr id="38" name="Group 38"/>
          <p:cNvGrpSpPr/>
          <p:nvPr/>
        </p:nvGrpSpPr>
        <p:grpSpPr>
          <a:xfrm>
            <a:off x="8938389" y="1906652"/>
            <a:ext cx="411222" cy="289238"/>
            <a:chOff x="0" y="0"/>
            <a:chExt cx="162458" cy="114267"/>
          </a:xfrm>
        </p:grpSpPr>
        <p:sp>
          <p:nvSpPr>
            <p:cNvPr id="39" name="Freeform 39"/>
            <p:cNvSpPr/>
            <p:nvPr/>
          </p:nvSpPr>
          <p:spPr>
            <a:xfrm>
              <a:off x="0" y="0"/>
              <a:ext cx="162458" cy="114267"/>
            </a:xfrm>
            <a:custGeom>
              <a:avLst/>
              <a:gdLst/>
              <a:ahLst/>
              <a:cxnLst/>
              <a:rect l="l" t="t" r="r" b="b"/>
              <a:pathLst>
                <a:path w="162458" h="114267">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p:spPr>
          <p:txBody>
            <a:bodyPr/>
            <a:lstStyle/>
            <a:p>
              <a:endParaRPr lang="en-US" sz="1440"/>
            </a:p>
          </p:txBody>
        </p:sp>
        <p:sp>
          <p:nvSpPr>
            <p:cNvPr id="40" name="TextBox 40"/>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grpSp>
        <p:nvGrpSpPr>
          <p:cNvPr id="41" name="Group 41"/>
          <p:cNvGrpSpPr/>
          <p:nvPr/>
        </p:nvGrpSpPr>
        <p:grpSpPr>
          <a:xfrm>
            <a:off x="9454048" y="1906652"/>
            <a:ext cx="411222" cy="289238"/>
            <a:chOff x="0" y="0"/>
            <a:chExt cx="162458" cy="114267"/>
          </a:xfrm>
        </p:grpSpPr>
        <p:sp>
          <p:nvSpPr>
            <p:cNvPr id="42" name="Freeform 42"/>
            <p:cNvSpPr/>
            <p:nvPr/>
          </p:nvSpPr>
          <p:spPr>
            <a:xfrm>
              <a:off x="0" y="0"/>
              <a:ext cx="162458" cy="114267"/>
            </a:xfrm>
            <a:custGeom>
              <a:avLst/>
              <a:gdLst/>
              <a:ahLst/>
              <a:cxnLst/>
              <a:rect l="l" t="t" r="r" b="b"/>
              <a:pathLst>
                <a:path w="162458" h="114267">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p:spPr>
          <p:txBody>
            <a:bodyPr/>
            <a:lstStyle/>
            <a:p>
              <a:endParaRPr lang="en-US" sz="1440"/>
            </a:p>
          </p:txBody>
        </p:sp>
        <p:sp>
          <p:nvSpPr>
            <p:cNvPr id="43" name="TextBox 43"/>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sp>
        <p:nvSpPr>
          <p:cNvPr id="44" name="TextBox 44"/>
          <p:cNvSpPr txBox="1"/>
          <p:nvPr/>
        </p:nvSpPr>
        <p:spPr>
          <a:xfrm>
            <a:off x="7935989" y="2769475"/>
            <a:ext cx="2417375" cy="619721"/>
          </a:xfrm>
          <a:prstGeom prst="rect">
            <a:avLst/>
          </a:prstGeom>
        </p:spPr>
        <p:txBody>
          <a:bodyPr lIns="0" tIns="0" rIns="0" bIns="0" rtlCol="0" anchor="t">
            <a:spAutoFit/>
          </a:bodyPr>
          <a:lstStyle/>
          <a:p>
            <a:pPr algn="ctr">
              <a:lnSpc>
                <a:spcPts val="5226"/>
              </a:lnSpc>
            </a:pPr>
            <a:r>
              <a:rPr lang="en-US" sz="3733">
                <a:solidFill>
                  <a:srgbClr val="000000"/>
                </a:solidFill>
                <a:latin typeface="Hypatia Sans Pro"/>
              </a:rPr>
              <a:t>EQUALITY</a:t>
            </a:r>
          </a:p>
        </p:txBody>
      </p:sp>
      <p:sp>
        <p:nvSpPr>
          <p:cNvPr id="45" name="Freeform 45"/>
          <p:cNvSpPr/>
          <p:nvPr/>
        </p:nvSpPr>
        <p:spPr>
          <a:xfrm>
            <a:off x="2267482" y="945962"/>
            <a:ext cx="464042" cy="987322"/>
          </a:xfrm>
          <a:custGeom>
            <a:avLst/>
            <a:gdLst/>
            <a:ahLst/>
            <a:cxnLst/>
            <a:rect l="l" t="t" r="r" b="b"/>
            <a:pathLst>
              <a:path w="580052" h="1234152">
                <a:moveTo>
                  <a:pt x="0" y="0"/>
                </a:moveTo>
                <a:lnTo>
                  <a:pt x="580052" y="0"/>
                </a:lnTo>
                <a:lnTo>
                  <a:pt x="580052" y="1234152"/>
                </a:lnTo>
                <a:lnTo>
                  <a:pt x="0" y="123415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440"/>
          </a:p>
        </p:txBody>
      </p:sp>
      <p:sp>
        <p:nvSpPr>
          <p:cNvPr id="46" name="TextBox 46"/>
          <p:cNvSpPr txBox="1"/>
          <p:nvPr/>
        </p:nvSpPr>
        <p:spPr>
          <a:xfrm>
            <a:off x="1546433" y="2768444"/>
            <a:ext cx="2866449" cy="619721"/>
          </a:xfrm>
          <a:prstGeom prst="rect">
            <a:avLst/>
          </a:prstGeom>
        </p:spPr>
        <p:txBody>
          <a:bodyPr lIns="0" tIns="0" rIns="0" bIns="0" rtlCol="0" anchor="t">
            <a:spAutoFit/>
          </a:bodyPr>
          <a:lstStyle/>
          <a:p>
            <a:pPr algn="ctr">
              <a:lnSpc>
                <a:spcPts val="5226"/>
              </a:lnSpc>
            </a:pPr>
            <a:r>
              <a:rPr lang="en-US" sz="3733" dirty="0">
                <a:solidFill>
                  <a:srgbClr val="000000"/>
                </a:solidFill>
                <a:latin typeface="Hypatia Sans Pro"/>
              </a:rPr>
              <a:t>EQUITY</a:t>
            </a:r>
          </a:p>
        </p:txBody>
      </p:sp>
      <p:sp>
        <p:nvSpPr>
          <p:cNvPr id="47" name="TextBox 47"/>
          <p:cNvSpPr txBox="1"/>
          <p:nvPr/>
        </p:nvSpPr>
        <p:spPr>
          <a:xfrm>
            <a:off x="7333685" y="5743066"/>
            <a:ext cx="3996354" cy="256480"/>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Outcome is not equal</a:t>
            </a:r>
          </a:p>
        </p:txBody>
      </p:sp>
      <p:sp>
        <p:nvSpPr>
          <p:cNvPr id="48" name="TextBox 48"/>
          <p:cNvSpPr txBox="1"/>
          <p:nvPr/>
        </p:nvSpPr>
        <p:spPr>
          <a:xfrm>
            <a:off x="1479142" y="5758799"/>
            <a:ext cx="3893426" cy="256480"/>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Outcome is equal</a:t>
            </a:r>
          </a:p>
        </p:txBody>
      </p:sp>
      <p:sp>
        <p:nvSpPr>
          <p:cNvPr id="49" name="TextBox 49"/>
          <p:cNvSpPr txBox="1"/>
          <p:nvPr/>
        </p:nvSpPr>
        <p:spPr>
          <a:xfrm>
            <a:off x="7333685" y="3834870"/>
            <a:ext cx="3996354" cy="256480"/>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Everyone gets the same resources</a:t>
            </a:r>
          </a:p>
        </p:txBody>
      </p:sp>
      <p:sp>
        <p:nvSpPr>
          <p:cNvPr id="50" name="TextBox 50"/>
          <p:cNvSpPr txBox="1"/>
          <p:nvPr/>
        </p:nvSpPr>
        <p:spPr>
          <a:xfrm>
            <a:off x="1479142" y="3806935"/>
            <a:ext cx="3893426" cy="256480"/>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Resources given based on needs</a:t>
            </a:r>
          </a:p>
        </p:txBody>
      </p:sp>
      <p:sp>
        <p:nvSpPr>
          <p:cNvPr id="51" name="TextBox 51"/>
          <p:cNvSpPr txBox="1"/>
          <p:nvPr/>
        </p:nvSpPr>
        <p:spPr>
          <a:xfrm>
            <a:off x="8121453" y="6435507"/>
            <a:ext cx="2448589" cy="225190"/>
          </a:xfrm>
          <a:prstGeom prst="rect">
            <a:avLst/>
          </a:prstGeom>
        </p:spPr>
        <p:txBody>
          <a:bodyPr lIns="0" tIns="0" rIns="0" bIns="0" rtlCol="0" anchor="t">
            <a:spAutoFit/>
          </a:bodyPr>
          <a:lstStyle/>
          <a:p>
            <a:pPr algn="ctr">
              <a:lnSpc>
                <a:spcPts val="1863"/>
              </a:lnSpc>
            </a:pPr>
            <a:r>
              <a:rPr lang="en-US" sz="1553" spc="-38">
                <a:solidFill>
                  <a:srgbClr val="000000"/>
                </a:solidFill>
                <a:latin typeface="Lato Bold"/>
              </a:rPr>
              <a:t>www.zonta.org</a:t>
            </a:r>
          </a:p>
        </p:txBody>
      </p:sp>
      <p:sp>
        <p:nvSpPr>
          <p:cNvPr id="52" name="TextBox 52"/>
          <p:cNvSpPr txBox="1"/>
          <p:nvPr/>
        </p:nvSpPr>
        <p:spPr>
          <a:xfrm>
            <a:off x="7333684" y="4666835"/>
            <a:ext cx="4415504" cy="512961"/>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Situation focuses on everything being the same, regardless of current status</a:t>
            </a:r>
          </a:p>
        </p:txBody>
      </p:sp>
      <p:sp>
        <p:nvSpPr>
          <p:cNvPr id="53" name="TextBox 53"/>
          <p:cNvSpPr txBox="1"/>
          <p:nvPr/>
        </p:nvSpPr>
        <p:spPr>
          <a:xfrm>
            <a:off x="1479142" y="4633282"/>
            <a:ext cx="3893426" cy="512961"/>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Situation focuses on everything being fair, </a:t>
            </a:r>
          </a:p>
          <a:p>
            <a:pPr>
              <a:lnSpc>
                <a:spcPts val="2016"/>
              </a:lnSpc>
            </a:pPr>
            <a:r>
              <a:rPr lang="en-US" sz="1680" spc="-42">
                <a:solidFill>
                  <a:srgbClr val="000000"/>
                </a:solidFill>
                <a:latin typeface="Lato Bold"/>
              </a:rPr>
              <a:t>in regards of current status</a:t>
            </a:r>
          </a:p>
        </p:txBody>
      </p:sp>
      <p:sp>
        <p:nvSpPr>
          <p:cNvPr id="54" name="Freeform 54"/>
          <p:cNvSpPr/>
          <p:nvPr/>
        </p:nvSpPr>
        <p:spPr>
          <a:xfrm>
            <a:off x="2844325" y="945963"/>
            <a:ext cx="367266" cy="769142"/>
          </a:xfrm>
          <a:custGeom>
            <a:avLst/>
            <a:gdLst/>
            <a:ahLst/>
            <a:cxnLst/>
            <a:rect l="l" t="t" r="r" b="b"/>
            <a:pathLst>
              <a:path w="459082" h="961428">
                <a:moveTo>
                  <a:pt x="0" y="0"/>
                </a:moveTo>
                <a:lnTo>
                  <a:pt x="459082" y="0"/>
                </a:lnTo>
                <a:lnTo>
                  <a:pt x="459082" y="961428"/>
                </a:lnTo>
                <a:lnTo>
                  <a:pt x="0" y="961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440"/>
          </a:p>
        </p:txBody>
      </p:sp>
      <p:sp>
        <p:nvSpPr>
          <p:cNvPr id="55" name="Freeform 55"/>
          <p:cNvSpPr/>
          <p:nvPr/>
        </p:nvSpPr>
        <p:spPr>
          <a:xfrm>
            <a:off x="9519682" y="1298546"/>
            <a:ext cx="279955" cy="586293"/>
          </a:xfrm>
          <a:custGeom>
            <a:avLst/>
            <a:gdLst/>
            <a:ahLst/>
            <a:cxnLst/>
            <a:rect l="l" t="t" r="r" b="b"/>
            <a:pathLst>
              <a:path w="349944" h="732866">
                <a:moveTo>
                  <a:pt x="0" y="0"/>
                </a:moveTo>
                <a:lnTo>
                  <a:pt x="349944" y="0"/>
                </a:lnTo>
                <a:lnTo>
                  <a:pt x="349944" y="732867"/>
                </a:lnTo>
                <a:lnTo>
                  <a:pt x="0" y="7328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440"/>
          </a:p>
        </p:txBody>
      </p:sp>
      <p:sp>
        <p:nvSpPr>
          <p:cNvPr id="56" name="Freeform 56"/>
          <p:cNvSpPr/>
          <p:nvPr/>
        </p:nvSpPr>
        <p:spPr>
          <a:xfrm>
            <a:off x="8396320" y="897517"/>
            <a:ext cx="464042" cy="987322"/>
          </a:xfrm>
          <a:custGeom>
            <a:avLst/>
            <a:gdLst/>
            <a:ahLst/>
            <a:cxnLst/>
            <a:rect l="l" t="t" r="r" b="b"/>
            <a:pathLst>
              <a:path w="580052" h="1234152">
                <a:moveTo>
                  <a:pt x="0" y="0"/>
                </a:moveTo>
                <a:lnTo>
                  <a:pt x="580052" y="0"/>
                </a:lnTo>
                <a:lnTo>
                  <a:pt x="580052" y="1234153"/>
                </a:lnTo>
                <a:lnTo>
                  <a:pt x="0" y="12341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440"/>
          </a:p>
        </p:txBody>
      </p:sp>
      <p:sp>
        <p:nvSpPr>
          <p:cNvPr id="57" name="Freeform 57"/>
          <p:cNvSpPr/>
          <p:nvPr/>
        </p:nvSpPr>
        <p:spPr>
          <a:xfrm>
            <a:off x="8960367" y="1115697"/>
            <a:ext cx="367266" cy="769142"/>
          </a:xfrm>
          <a:custGeom>
            <a:avLst/>
            <a:gdLst/>
            <a:ahLst/>
            <a:cxnLst/>
            <a:rect l="l" t="t" r="r" b="b"/>
            <a:pathLst>
              <a:path w="459082" h="961428">
                <a:moveTo>
                  <a:pt x="0" y="0"/>
                </a:moveTo>
                <a:lnTo>
                  <a:pt x="459082" y="0"/>
                </a:lnTo>
                <a:lnTo>
                  <a:pt x="459082" y="961428"/>
                </a:lnTo>
                <a:lnTo>
                  <a:pt x="0" y="961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44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1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634</TotalTime>
  <Words>2080</Words>
  <Application>Microsoft Office PowerPoint</Application>
  <PresentationFormat>Widescreen</PresentationFormat>
  <Paragraphs>223</Paragraphs>
  <Slides>28</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Calibri</vt:lpstr>
      <vt:lpstr>Corbel</vt:lpstr>
      <vt:lpstr>Hypatia Sans Pro</vt:lpstr>
      <vt:lpstr>Lato</vt:lpstr>
      <vt:lpstr>Lato  </vt:lpstr>
      <vt:lpstr>Lato Black</vt:lpstr>
      <vt:lpstr>Lato Bold</vt:lpstr>
      <vt:lpstr>Lato Semibold</vt:lpstr>
      <vt:lpstr>Symbol</vt:lpstr>
      <vt:lpstr>Wingdings</vt:lpstr>
      <vt:lpstr>1_Zonta</vt:lpstr>
      <vt:lpstr>2_Zonta</vt:lpstr>
      <vt:lpstr>Banded</vt:lpstr>
      <vt:lpstr>PowerPoint Presentation</vt:lpstr>
      <vt:lpstr>PowerPoint Presentation</vt:lpstr>
      <vt:lpstr>The Process:   Developing a Refreshed Vision</vt:lpstr>
      <vt:lpstr>PowerPoint Presentation</vt:lpstr>
      <vt:lpstr>PowerPoint Presentation</vt:lpstr>
      <vt:lpstr>Update to Mission</vt:lpstr>
      <vt:lpstr>PowerPoint Presentation</vt:lpstr>
      <vt:lpstr>2023-2030: Our goals</vt:lpstr>
      <vt:lpstr>PowerPoint Presentation</vt:lpstr>
      <vt:lpstr>PowerPoint Presentation</vt:lpstr>
      <vt:lpstr>PowerPoint Presentation</vt:lpstr>
      <vt:lpstr>PowerPoint Presentation</vt:lpstr>
      <vt:lpstr>2023-2030: Our goals</vt:lpstr>
      <vt:lpstr>PowerPoint Presentation</vt:lpstr>
      <vt:lpstr>PowerPoint Presentation</vt:lpstr>
      <vt:lpstr>PowerPoint Presentation</vt:lpstr>
      <vt:lpstr>2023-2030: Our goals</vt:lpstr>
      <vt:lpstr>PowerPoint Presentation</vt:lpstr>
      <vt:lpstr>PowerPoint Presentation</vt:lpstr>
      <vt:lpstr>PowerPoint Presentation</vt:lpstr>
      <vt:lpstr>2023-2030: Our goals</vt:lpstr>
      <vt:lpstr>PowerPoint Presentation</vt:lpstr>
      <vt:lpstr>PowerPoint Presentation</vt:lpstr>
      <vt:lpstr>PowerPoint Presentation</vt:lpstr>
      <vt:lpstr>The timeline</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Edrinn</dc:creator>
  <cp:lastModifiedBy>Megan Radavich</cp:lastModifiedBy>
  <cp:revision>56</cp:revision>
  <dcterms:created xsi:type="dcterms:W3CDTF">2023-07-18T13:25:49Z</dcterms:created>
  <dcterms:modified xsi:type="dcterms:W3CDTF">2023-08-08T14:44:16Z</dcterms:modified>
</cp:coreProperties>
</file>