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59" r:id="rId3"/>
  </p:sldMasterIdLst>
  <p:notesMasterIdLst>
    <p:notesMasterId r:id="rId11"/>
  </p:notesMasterIdLst>
  <p:handoutMasterIdLst>
    <p:handoutMasterId r:id="rId12"/>
  </p:handoutMasterIdLst>
  <p:sldIdLst>
    <p:sldId id="312" r:id="rId4"/>
    <p:sldId id="341" r:id="rId5"/>
    <p:sldId id="382" r:id="rId6"/>
    <p:sldId id="383" r:id="rId7"/>
    <p:sldId id="384" r:id="rId8"/>
    <p:sldId id="385" r:id="rId9"/>
    <p:sldId id="3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71"/>
    <a:srgbClr val="003300"/>
    <a:srgbClr val="8EBDC3"/>
    <a:srgbClr val="F5BD47"/>
    <a:srgbClr val="800000"/>
    <a:srgbClr val="339966"/>
    <a:srgbClr val="339933"/>
    <a:srgbClr val="802528"/>
    <a:srgbClr val="333300"/>
    <a:srgbClr val="99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74322" autoAdjust="0"/>
  </p:normalViewPr>
  <p:slideViewPr>
    <p:cSldViewPr snapToGrid="0">
      <p:cViewPr>
        <p:scale>
          <a:sx n="90" d="100"/>
          <a:sy n="90" d="100"/>
        </p:scale>
        <p:origin x="432" y="-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7C8A-0AD8-C34A-B677-2C87EBEAFF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59B7-8A67-B243-ADDF-0CAB47E1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9F7D0-CE0F-4DAE-AB54-82ECC92C00F6}" type="datetimeFigureOut">
              <a:rPr lang="en-GB" smtClean="0"/>
              <a:pPr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46FB-202E-4DA2-8600-A479BE66BD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70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6FB-202E-4DA2-8600-A479BE66BD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8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6FB-202E-4DA2-8600-A479BE66BD9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4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6FB-202E-4DA2-8600-A479BE66BD9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6FB-202E-4DA2-8600-A479BE66BD9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2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6FB-202E-4DA2-8600-A479BE66BD9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2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046FB-202E-4DA2-8600-A479BE66BD9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2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da-DK" dirty="0"/>
          </a:p>
        </p:txBody>
      </p:sp>
      <p:sp>
        <p:nvSpPr>
          <p:cNvPr id="5017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2400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7" y="4678855"/>
            <a:ext cx="8607027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802528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7" y="5340461"/>
            <a:ext cx="8607027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802528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6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8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8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40"/>
            <a:ext cx="7924800" cy="59372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802528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1149914"/>
            <a:ext cx="7924800" cy="4976251"/>
          </a:xfrm>
        </p:spPr>
        <p:txBody>
          <a:bodyPr/>
          <a:lstStyle>
            <a:lvl1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762000" y="1009139"/>
            <a:ext cx="79248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7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8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0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07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87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40"/>
            <a:ext cx="7924800" cy="59372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802528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9914"/>
            <a:ext cx="7924800" cy="4976251"/>
          </a:xfrm>
        </p:spPr>
        <p:txBody>
          <a:bodyPr/>
          <a:lstStyle>
            <a:lvl1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41"/>
            <a:ext cx="2133600" cy="365125"/>
          </a:xfrm>
        </p:spPr>
        <p:txBody>
          <a:bodyPr/>
          <a:lstStyle>
            <a:lvl1pPr>
              <a:defRPr>
                <a:solidFill>
                  <a:srgbClr val="802528"/>
                </a:solidFill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1009139"/>
            <a:ext cx="79248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6384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31278"/>
            <a:ext cx="7924800" cy="4994886"/>
          </a:xfrm>
        </p:spPr>
        <p:txBody>
          <a:bodyPr/>
          <a:lstStyle>
            <a:lvl1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802528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41"/>
            <a:ext cx="2133600" cy="365125"/>
          </a:xfrm>
        </p:spPr>
        <p:txBody>
          <a:bodyPr/>
          <a:lstStyle>
            <a:lvl1pPr>
              <a:defRPr>
                <a:solidFill>
                  <a:srgbClr val="802528"/>
                </a:solidFill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1009139"/>
            <a:ext cx="79248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74640"/>
            <a:ext cx="7924800" cy="59372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802528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16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098014"/>
            <a:ext cx="3736848" cy="5028150"/>
          </a:xfrm>
        </p:spPr>
        <p:txBody>
          <a:bodyPr/>
          <a:lstStyle>
            <a:lvl1pPr>
              <a:defRPr sz="2800" b="0" i="0">
                <a:solidFill>
                  <a:srgbClr val="802528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802528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802528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802528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802528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1" y="1098014"/>
            <a:ext cx="3976600" cy="5028150"/>
          </a:xfrm>
        </p:spPr>
        <p:txBody>
          <a:bodyPr/>
          <a:lstStyle>
            <a:lvl1pPr>
              <a:defRPr sz="2800" b="0" i="0">
                <a:solidFill>
                  <a:srgbClr val="802528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802528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802528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802528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802528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7"/>
            <a:ext cx="2133600" cy="365125"/>
          </a:xfrm>
        </p:spPr>
        <p:txBody>
          <a:bodyPr/>
          <a:lstStyle>
            <a:lvl1pPr>
              <a:defRPr>
                <a:solidFill>
                  <a:srgbClr val="802528"/>
                </a:solidFill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762000" y="1009139"/>
            <a:ext cx="79248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74640"/>
            <a:ext cx="7924800" cy="59372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802528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5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906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143002"/>
            <a:ext cx="3736848" cy="4983163"/>
          </a:xfrm>
        </p:spPr>
        <p:txBody>
          <a:bodyPr/>
          <a:lstStyle>
            <a:lvl1pPr>
              <a:defRPr sz="2800" b="0" i="0">
                <a:solidFill>
                  <a:srgbClr val="802528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>
              <a:defRPr sz="2400" b="0" i="0">
                <a:solidFill>
                  <a:srgbClr val="802528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2000" b="0" i="0">
                <a:solidFill>
                  <a:srgbClr val="802528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 sz="1800" b="0" i="0">
                <a:solidFill>
                  <a:srgbClr val="802528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 sz="1800" b="0" i="0">
                <a:solidFill>
                  <a:srgbClr val="802528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1" y="1143002"/>
            <a:ext cx="3976600" cy="4983163"/>
          </a:xfrm>
        </p:spPr>
        <p:txBody>
          <a:bodyPr/>
          <a:lstStyle>
            <a:lvl1pPr>
              <a:defRPr sz="2800" b="0" i="0">
                <a:solidFill>
                  <a:srgbClr val="802528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802528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802528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802528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802528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7"/>
            <a:ext cx="2133600" cy="365125"/>
          </a:xfrm>
        </p:spPr>
        <p:txBody>
          <a:bodyPr/>
          <a:lstStyle>
            <a:lvl1pPr>
              <a:defRPr>
                <a:solidFill>
                  <a:srgbClr val="802528"/>
                </a:solidFill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762000" y="1009139"/>
            <a:ext cx="79248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274640"/>
            <a:ext cx="7924800" cy="59372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802528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4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ntaInternational_PowerPoint_reverse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15468" y="6123543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www.zonta.org</a:t>
            </a:r>
          </a:p>
        </p:txBody>
      </p:sp>
    </p:spTree>
    <p:extLst>
      <p:ext uri="{BB962C8B-B14F-4D97-AF65-F5344CB8AC3E}">
        <p14:creationId xmlns:p14="http://schemas.microsoft.com/office/powerpoint/2010/main" val="377001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2528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2528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252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2" r:id="rId5"/>
    <p:sldLayoutId id="2147483657" r:id="rId6"/>
    <p:sldLayoutId id="214748365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rgbClr val="802528"/>
          </a:solidFill>
          <a:latin typeface="+mj-lt"/>
          <a:ea typeface="Lato Regular" panose="020F0502020204030203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02528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2528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2528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2528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2528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3F5F-7E4D-429E-8FEB-D650B80F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6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7693-106C-48FB-8C3D-127A7ABC7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ps-gapanalysi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ta.org/Global-Impact/Advocacy/Womens-Empowerment-Principl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6975" y="4300538"/>
            <a:ext cx="8607027" cy="640036"/>
          </a:xfrm>
        </p:spPr>
        <p:txBody>
          <a:bodyPr>
            <a:noAutofit/>
          </a:bodyPr>
          <a:lstStyle/>
          <a:p>
            <a:r>
              <a:rPr lang="en-US" sz="4000" b="1" dirty="0"/>
              <a:t>ADVOCACY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36975" y="5624513"/>
            <a:ext cx="8607027" cy="64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802528"/>
                </a:solidFill>
                <a:latin typeface="+mj-lt"/>
                <a:ea typeface="Lato Regular" panose="020F0502020204030203" pitchFamily="34" charset="0"/>
                <a:cs typeface="Lato Regular"/>
              </a:defRPr>
            </a:lvl1pPr>
          </a:lstStyle>
          <a:p>
            <a:r>
              <a:rPr lang="en-US" sz="3000" b="1" dirty="0"/>
              <a:t>Women’s Empowerment Principles</a:t>
            </a:r>
          </a:p>
          <a:p>
            <a:r>
              <a:rPr lang="en-US" sz="3000" b="1" dirty="0"/>
              <a:t>WEPs</a:t>
            </a:r>
          </a:p>
        </p:txBody>
      </p:sp>
    </p:spTree>
    <p:extLst>
      <p:ext uri="{BB962C8B-B14F-4D97-AF65-F5344CB8AC3E}">
        <p14:creationId xmlns:p14="http://schemas.microsoft.com/office/powerpoint/2010/main" val="25887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CEO of the company to sign the Statement of Support for the WEPs.</a:t>
            </a:r>
          </a:p>
          <a:p>
            <a:r>
              <a:rPr lang="en-US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To date, more than 1300 CEOs representing a range of sectors have </a:t>
            </a: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done it!</a:t>
            </a:r>
          </a:p>
        </p:txBody>
      </p:sp>
    </p:spTree>
    <p:extLst>
      <p:ext uri="{BB962C8B-B14F-4D97-AF65-F5344CB8AC3E}">
        <p14:creationId xmlns:p14="http://schemas.microsoft.com/office/powerpoint/2010/main" val="323033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It Mean?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By signing the Statement of Support, the CEO of the company commits to initiate, continue and report annually initiatives to achieve gender equality at the working place.</a:t>
            </a:r>
          </a:p>
          <a:p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This is generally a difficult process that requires building up infrastructure in the company in forms of policies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261772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/>
              <a:t>Is it Possible in a Company in my City?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200" dirty="0">
                <a:solidFill>
                  <a:schemeClr val="tx1"/>
                </a:solidFill>
                <a:ea typeface="MS PGothic" panose="020B0600070205080204" pitchFamily="34" charset="-128"/>
              </a:rPr>
              <a:t>Study the company’s</a:t>
            </a:r>
          </a:p>
          <a:p>
            <a:pPr lvl="1"/>
            <a:r>
              <a:rPr lang="en-GB" altLang="en-US" sz="2200" dirty="0">
                <a:solidFill>
                  <a:schemeClr val="tx1"/>
                </a:solidFill>
                <a:ea typeface="MS PGothic" panose="020B0600070205080204" pitchFamily="34" charset="-128"/>
              </a:rPr>
              <a:t>Website</a:t>
            </a:r>
          </a:p>
          <a:p>
            <a:pPr lvl="1"/>
            <a:r>
              <a:rPr lang="en-GB" altLang="en-US" sz="2200" dirty="0">
                <a:solidFill>
                  <a:schemeClr val="tx1"/>
                </a:solidFill>
                <a:ea typeface="MS PGothic" panose="020B0600070205080204" pitchFamily="34" charset="-128"/>
              </a:rPr>
              <a:t>Policies &amp; procedures</a:t>
            </a:r>
          </a:p>
          <a:p>
            <a:pPr lvl="1"/>
            <a:r>
              <a:rPr lang="en-GB" altLang="en-US" sz="2200" dirty="0">
                <a:solidFill>
                  <a:schemeClr val="tx1"/>
                </a:solidFill>
                <a:ea typeface="MS PGothic" panose="020B0600070205080204" pitchFamily="34" charset="-128"/>
              </a:rPr>
              <a:t>All other governance documents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200" dirty="0">
                <a:solidFill>
                  <a:schemeClr val="tx1"/>
                </a:solidFill>
                <a:ea typeface="MS PGothic" panose="020B0600070205080204" pitchFamily="34" charset="-128"/>
              </a:rPr>
              <a:t>Have a conversation with the leader of the HR department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200" dirty="0">
                <a:solidFill>
                  <a:schemeClr val="tx1"/>
                </a:solidFill>
                <a:ea typeface="MS PGothic" panose="020B0600070205080204" pitchFamily="34" charset="-128"/>
              </a:rPr>
              <a:t>Answer the questions in the score card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2414" y="4285788"/>
            <a:ext cx="5272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the answer to all the questions is </a:t>
            </a:r>
            <a:r>
              <a:rPr lang="en-GB" sz="2000" b="1" dirty="0"/>
              <a:t>NO</a:t>
            </a:r>
            <a:r>
              <a:rPr lang="en-GB" sz="2000" dirty="0"/>
              <a:t>, </a:t>
            </a:r>
            <a:br>
              <a:rPr lang="en-GB" sz="2000" dirty="0"/>
            </a:br>
            <a:r>
              <a:rPr lang="en-GB" sz="2000" dirty="0"/>
              <a:t>then it will be very difficult. </a:t>
            </a:r>
          </a:p>
          <a:p>
            <a:br>
              <a:rPr lang="en-GB" sz="2000" dirty="0"/>
            </a:br>
            <a:r>
              <a:rPr lang="en-GB" sz="2000" dirty="0"/>
              <a:t>If the answer to at least 3 of the 7 questions is </a:t>
            </a:r>
            <a:r>
              <a:rPr lang="en-GB" sz="2000" b="1" dirty="0"/>
              <a:t>YES</a:t>
            </a:r>
            <a:r>
              <a:rPr lang="en-GB" sz="2000" dirty="0"/>
              <a:t>, then it might be worth trying.</a:t>
            </a:r>
          </a:p>
        </p:txBody>
      </p:sp>
    </p:spTree>
    <p:extLst>
      <p:ext uri="{BB962C8B-B14F-4D97-AF65-F5344CB8AC3E}">
        <p14:creationId xmlns:p14="http://schemas.microsoft.com/office/powerpoint/2010/main" val="57130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  <a:t>Run the free and anonymous online test at </a:t>
            </a:r>
            <a:r>
              <a:rPr lang="en-GB" sz="1800" dirty="0">
                <a:solidFill>
                  <a:schemeClr val="tx1"/>
                </a:solidFill>
                <a:hlinkClick r:id="rId3"/>
              </a:rPr>
              <a:t>https://weps-gapanalysis.org/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  <a:t>The WEPs tool containing 18 questions followed by analysis and identification of areas of work for improvement. </a:t>
            </a:r>
          </a:p>
          <a:p>
            <a:pPr marL="0" indent="0">
              <a:buNone/>
            </a:pPr>
            <a:br>
              <a: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  <a:t>Based on the results, it is possible to decide if the effort to be done is within the resources the Zonta club or </a:t>
            </a:r>
            <a:r>
              <a:rPr lang="en-GB" altLang="en-US" sz="1800" dirty="0" err="1">
                <a:solidFill>
                  <a:schemeClr val="tx1"/>
                </a:solidFill>
                <a:ea typeface="MS PGothic" panose="020B0600070205080204" pitchFamily="34" charset="-128"/>
              </a:rPr>
              <a:t>Zontian</a:t>
            </a:r>
            <a:r>
              <a:rPr lang="en-GB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  <a:t> has.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/>
              <a:t>Is it Possible in a Company in my City?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0937"/>
          <a:stretch/>
        </p:blipFill>
        <p:spPr>
          <a:xfrm>
            <a:off x="1167868" y="3424842"/>
            <a:ext cx="6966730" cy="3224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220">
            <a:off x="4187015" y="5915539"/>
            <a:ext cx="640207" cy="6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7158" y="5494325"/>
            <a:ext cx="4125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Take the WEPs test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584" y="4568983"/>
            <a:ext cx="5539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Determine what can be done within reasonable time.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593" y="3384853"/>
            <a:ext cx="510045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Contact HR of the company and give a </a:t>
            </a:r>
            <a:br>
              <a:rPr lang="en-GB" sz="1600" dirty="0"/>
            </a:br>
            <a:r>
              <a:rPr lang="en-GB" sz="1600" dirty="0"/>
              <a:t>presentation (see </a:t>
            </a:r>
            <a:r>
              <a:rPr lang="en-GB" sz="1600" dirty="0">
                <a:hlinkClick r:id="rId3"/>
              </a:rPr>
              <a:t>https://www.zonta.org/Global-Impact/Advocacy/Womens-Empowerment-Principles</a:t>
            </a:r>
            <a:r>
              <a:rPr lang="en-GB" sz="1600" dirty="0"/>
              <a:t>)</a:t>
            </a:r>
          </a:p>
          <a:p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553" y="2536527"/>
            <a:ext cx="38137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Agree with HR what steps can be taken.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7236" y="1443012"/>
            <a:ext cx="31821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Take the steps, measure the achievements, report successes.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03647" y="5382403"/>
            <a:ext cx="1512094" cy="121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750"/>
              </a:spcBef>
              <a:defRPr/>
            </a:pPr>
            <a:endParaRPr lang="en-GB" sz="1500" dirty="0" err="1"/>
          </a:p>
        </p:txBody>
      </p:sp>
      <p:grpSp>
        <p:nvGrpSpPr>
          <p:cNvPr id="5" name="Group 4"/>
          <p:cNvGrpSpPr/>
          <p:nvPr/>
        </p:nvGrpSpPr>
        <p:grpSpPr>
          <a:xfrm>
            <a:off x="959311" y="2186907"/>
            <a:ext cx="4647925" cy="3802383"/>
            <a:chOff x="968188" y="2531182"/>
            <a:chExt cx="4647925" cy="3802383"/>
          </a:xfrm>
        </p:grpSpPr>
        <p:cxnSp>
          <p:nvCxnSpPr>
            <p:cNvPr id="3" name="Elbow Connector 2"/>
            <p:cNvCxnSpPr/>
            <p:nvPr/>
          </p:nvCxnSpPr>
          <p:spPr>
            <a:xfrm flipV="1">
              <a:off x="968188" y="5382403"/>
              <a:ext cx="1855694" cy="951162"/>
            </a:xfrm>
            <a:prstGeom prst="bentConnector3">
              <a:avLst/>
            </a:prstGeom>
            <a:ln>
              <a:solidFill>
                <a:srgbClr val="005F7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flipV="1">
              <a:off x="1901913" y="4433961"/>
              <a:ext cx="1855694" cy="951162"/>
            </a:xfrm>
            <a:prstGeom prst="bentConnector3">
              <a:avLst/>
            </a:prstGeom>
            <a:ln>
              <a:solidFill>
                <a:srgbClr val="005F7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 flipV="1">
              <a:off x="2829760" y="3468897"/>
              <a:ext cx="1855694" cy="951162"/>
            </a:xfrm>
            <a:prstGeom prst="bentConnector3">
              <a:avLst/>
            </a:prstGeom>
            <a:ln>
              <a:solidFill>
                <a:srgbClr val="005F7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flipV="1">
              <a:off x="3760419" y="2531182"/>
              <a:ext cx="1855694" cy="951162"/>
            </a:xfrm>
            <a:prstGeom prst="bentConnector3">
              <a:avLst/>
            </a:prstGeom>
            <a:ln>
              <a:solidFill>
                <a:srgbClr val="005F7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88235" y="515976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6815" y="425571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5431" y="32606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0145" y="234559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9415" y="149761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8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770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03647" y="5382403"/>
            <a:ext cx="1512094" cy="121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750"/>
              </a:spcBef>
              <a:defRPr/>
            </a:pPr>
            <a:endParaRPr lang="en-GB" sz="1500" dirty="0" err="1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83586" y="3132534"/>
            <a:ext cx="24139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>
                <a:latin typeface="Arial" panose="020B0604020202020204" pitchFamily="34" charset="0"/>
              </a:rPr>
              <a:t>COMMIT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49596" y="3132536"/>
            <a:ext cx="2413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ASSESS AND DEFINE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49596" y="5155408"/>
            <a:ext cx="2413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IMPLEMENT AND MEASURE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61754" y="5382402"/>
            <a:ext cx="26834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COMMUNICATE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24" y="3190876"/>
            <a:ext cx="2756297" cy="2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9" y="3202783"/>
            <a:ext cx="2807494" cy="27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29" y="3190876"/>
            <a:ext cx="2820590" cy="2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56" y="3132534"/>
            <a:ext cx="2772966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29" y="3132536"/>
            <a:ext cx="2896790" cy="28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89578" y="4399246"/>
            <a:ext cx="987626" cy="342900"/>
          </a:xfrm>
          <a:prstGeom prst="rect">
            <a:avLst/>
          </a:prstGeom>
          <a:gradFill>
            <a:gsLst>
              <a:gs pos="34000">
                <a:srgbClr val="003300"/>
              </a:gs>
              <a:gs pos="63000">
                <a:srgbClr val="003300">
                  <a:lumMod val="88000"/>
                  <a:lumOff val="12000"/>
                </a:srgbClr>
              </a:gs>
              <a:gs pos="100000">
                <a:schemeClr val="accent1">
                  <a:tint val="44500"/>
                  <a:satMod val="160000"/>
                  <a:lumMod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 dirty="0">
                <a:solidFill>
                  <a:prstClr val="white"/>
                </a:solidFill>
              </a:rPr>
              <a:t>WEPs</a:t>
            </a:r>
          </a:p>
        </p:txBody>
      </p:sp>
      <p:pic>
        <p:nvPicPr>
          <p:cNvPr id="24591" name="Picture 2" descr="https://www.unglobalcompact.org/system/resources/images/65/show@2x/resource_preview_65.png?13866400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b="60574"/>
          <a:stretch>
            <a:fillRect/>
          </a:stretch>
        </p:blipFill>
        <p:spPr bwMode="auto">
          <a:xfrm>
            <a:off x="2949446" y="1293920"/>
            <a:ext cx="3267785" cy="146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Empower Principles</a:t>
            </a:r>
          </a:p>
        </p:txBody>
      </p:sp>
    </p:spTree>
    <p:extLst>
      <p:ext uri="{BB962C8B-B14F-4D97-AF65-F5344CB8AC3E}">
        <p14:creationId xmlns:p14="http://schemas.microsoft.com/office/powerpoint/2010/main" val="184019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ZontaInternational_PowerPoint_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ZontaInternational_PowerPoint_TE</Template>
  <TotalTime>3720</TotalTime>
  <Words>327</Words>
  <Application>Microsoft Office PowerPoint</Application>
  <PresentationFormat>On-screen Show (4:3)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ZontaInternational_PowerPoint_TE</vt:lpstr>
      <vt:lpstr>1_Custom Design</vt:lpstr>
      <vt:lpstr>Custom Design</vt:lpstr>
      <vt:lpstr>ADVOCACY</vt:lpstr>
      <vt:lpstr>Goal</vt:lpstr>
      <vt:lpstr>What Does It Mean?</vt:lpstr>
      <vt:lpstr>Is it Possible in a Company in my City?</vt:lpstr>
      <vt:lpstr>Is it Possible in a Company in my City?</vt:lpstr>
      <vt:lpstr>How to?</vt:lpstr>
      <vt:lpstr>Women’s Empower Principles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mjlo@topsoe.dk</dc:creator>
  <cp:lastModifiedBy>Gina Meeks</cp:lastModifiedBy>
  <cp:revision>265</cp:revision>
  <dcterms:created xsi:type="dcterms:W3CDTF">2015-04-15T23:18:04Z</dcterms:created>
  <dcterms:modified xsi:type="dcterms:W3CDTF">2020-04-17T20:37:22Z</dcterms:modified>
</cp:coreProperties>
</file>